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3"/>
  </p:notesMasterIdLst>
  <p:sldIdLst>
    <p:sldId id="258" r:id="rId2"/>
    <p:sldId id="256" r:id="rId3"/>
    <p:sldId id="257" r:id="rId4"/>
    <p:sldId id="279" r:id="rId5"/>
    <p:sldId id="259" r:id="rId6"/>
    <p:sldId id="302" r:id="rId7"/>
    <p:sldId id="303" r:id="rId8"/>
    <p:sldId id="304" r:id="rId9"/>
    <p:sldId id="307" r:id="rId10"/>
    <p:sldId id="308" r:id="rId11"/>
    <p:sldId id="315" r:id="rId12"/>
    <p:sldId id="309" r:id="rId13"/>
    <p:sldId id="312" r:id="rId14"/>
    <p:sldId id="313" r:id="rId15"/>
    <p:sldId id="314" r:id="rId16"/>
    <p:sldId id="316" r:id="rId17"/>
    <p:sldId id="346" r:id="rId18"/>
    <p:sldId id="317" r:id="rId19"/>
    <p:sldId id="318" r:id="rId20"/>
    <p:sldId id="320" r:id="rId21"/>
    <p:sldId id="319" r:id="rId22"/>
    <p:sldId id="321" r:id="rId23"/>
    <p:sldId id="322" r:id="rId24"/>
    <p:sldId id="323" r:id="rId25"/>
    <p:sldId id="325" r:id="rId26"/>
    <p:sldId id="324" r:id="rId27"/>
    <p:sldId id="326" r:id="rId28"/>
    <p:sldId id="327" r:id="rId29"/>
    <p:sldId id="328" r:id="rId30"/>
    <p:sldId id="271" r:id="rId31"/>
    <p:sldId id="329" r:id="rId32"/>
    <p:sldId id="347" r:id="rId33"/>
    <p:sldId id="330" r:id="rId34"/>
    <p:sldId id="331" r:id="rId35"/>
    <p:sldId id="332" r:id="rId36"/>
    <p:sldId id="333" r:id="rId37"/>
    <p:sldId id="334" r:id="rId38"/>
    <p:sldId id="335" r:id="rId39"/>
    <p:sldId id="336" r:id="rId40"/>
    <p:sldId id="338" r:id="rId41"/>
    <p:sldId id="339" r:id="rId42"/>
    <p:sldId id="340" r:id="rId43"/>
    <p:sldId id="341" r:id="rId44"/>
    <p:sldId id="342" r:id="rId45"/>
    <p:sldId id="343" r:id="rId46"/>
    <p:sldId id="344" r:id="rId47"/>
    <p:sldId id="345" r:id="rId48"/>
    <p:sldId id="349" r:id="rId49"/>
    <p:sldId id="348" r:id="rId50"/>
    <p:sldId id="275" r:id="rId51"/>
    <p:sldId id="278" r:id="rId52"/>
  </p:sldIdLst>
  <p:sldSz cx="9144000" cy="5143500" type="screen16x9"/>
  <p:notesSz cx="6858000" cy="9144000"/>
  <p:embeddedFontLst>
    <p:embeddedFont>
      <p:font typeface="Arimo"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ar Bar-David" initials="HB" lastIdx="4" clrIdx="0">
    <p:extLst>
      <p:ext uri="{19B8F6BF-5375-455C-9EA6-DF929625EA0E}">
        <p15:presenceInfo xmlns:p15="http://schemas.microsoft.com/office/powerpoint/2012/main" userId="861d864926329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7515" autoAdjust="0"/>
  </p:normalViewPr>
  <p:slideViewPr>
    <p:cSldViewPr snapToGrid="0">
      <p:cViewPr varScale="1">
        <p:scale>
          <a:sx n="135" d="100"/>
          <a:sy n="135" d="100"/>
        </p:scale>
        <p:origin x="942" y="8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8345f26c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8345f26c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sz="1100" baseline="0" dirty="0"/>
              <a:t>אפשרות נוספת היא ע"י שימוש במנגנון הירושה.</a:t>
            </a:r>
            <a:br>
              <a:rPr lang="en-US" sz="1100" baseline="0" dirty="0"/>
            </a:br>
            <a:r>
              <a:rPr lang="he-IL" sz="1100" baseline="0" dirty="0"/>
              <a:t>הפונקציה </a:t>
            </a:r>
            <a:r>
              <a:rPr lang="en-US" sz="1100" baseline="0" dirty="0" err="1"/>
              <a:t>GeneralStackCleaner</a:t>
            </a:r>
            <a:r>
              <a:rPr lang="he-IL" sz="1100" baseline="0" dirty="0"/>
              <a:t> מקבלת פרמטר מסוג מצביע ל- </a:t>
            </a:r>
            <a:r>
              <a:rPr lang="en-US" sz="1100" baseline="0" dirty="0" err="1"/>
              <a:t>SimpleStack</a:t>
            </a:r>
            <a:r>
              <a:rPr lang="he-IL" sz="1100" baseline="0" dirty="0"/>
              <a:t> אבל בפועל (ב- </a:t>
            </a:r>
            <a:r>
              <a:rPr lang="en-US" sz="1100" baseline="0" dirty="0"/>
              <a:t>main</a:t>
            </a:r>
            <a:r>
              <a:rPr lang="he-IL" sz="1100" baseline="0" dirty="0"/>
              <a:t>) מעבירים לה טיפוס מסוג </a:t>
            </a:r>
            <a:r>
              <a:rPr lang="en-US" sz="1100" baseline="0" dirty="0" err="1"/>
              <a:t>DebugStack</a:t>
            </a:r>
            <a:r>
              <a:rPr lang="he-IL" sz="1100" baseline="0" dirty="0"/>
              <a:t>.</a:t>
            </a:r>
          </a:p>
          <a:p>
            <a:pPr marL="158750" indent="0" algn="r" rtl="1">
              <a:buNone/>
            </a:pPr>
            <a:endParaRPr lang="he-IL" sz="1100" baseline="0" dirty="0"/>
          </a:p>
          <a:p>
            <a:pPr marL="158750" indent="0" algn="r" rtl="1">
              <a:buNone/>
            </a:pPr>
            <a:endParaRPr lang="he-IL" sz="1100" baseline="0" dirty="0"/>
          </a:p>
          <a:p>
            <a:pPr marL="158750" indent="0" algn="r" rtl="1">
              <a:buNone/>
            </a:pPr>
            <a:r>
              <a:rPr lang="he-IL" sz="1100" b="1" baseline="0" dirty="0"/>
              <a:t>שאלה:</a:t>
            </a:r>
            <a:br>
              <a:rPr lang="en-US" sz="1100" b="1" baseline="0" dirty="0"/>
            </a:br>
            <a:r>
              <a:rPr lang="he-IL" dirty="0"/>
              <a:t>מה יודפס בריצת תוכנית זו ולמה?</a:t>
            </a:r>
            <a:endParaRPr lang="en-US" dirty="0"/>
          </a:p>
          <a:p>
            <a:pPr marL="158750" indent="0" algn="r" rtl="1">
              <a:buNone/>
            </a:pPr>
            <a:endParaRPr lang="he-IL" sz="1100" baseline="0" dirty="0"/>
          </a:p>
          <a:p>
            <a:pPr marL="158750" indent="0" algn="r" rtl="1">
              <a:buNone/>
            </a:pPr>
            <a:r>
              <a:rPr lang="he-IL" sz="1100" b="1" baseline="0" dirty="0"/>
              <a:t>תשובה:</a:t>
            </a:r>
          </a:p>
          <a:p>
            <a:pPr marL="158750" indent="0" algn="r" rtl="1">
              <a:buNone/>
            </a:pPr>
            <a:r>
              <a:rPr lang="he-IL" sz="1100" dirty="0"/>
              <a:t>יודפס</a:t>
            </a:r>
            <a:r>
              <a:rPr lang="he-IL" sz="1100" baseline="0" dirty="0"/>
              <a:t>: "</a:t>
            </a:r>
            <a:r>
              <a:rPr lang="en-US" dirty="0" err="1">
                <a:solidFill>
                  <a:srgbClr val="A31515"/>
                </a:solidFill>
                <a:latin typeface="Consolas" panose="020B0609020204030204" pitchFamily="49" charset="0"/>
              </a:rPr>
              <a:t>SimpleStack</a:t>
            </a:r>
            <a:r>
              <a:rPr lang="en-US" dirty="0">
                <a:solidFill>
                  <a:srgbClr val="A31515"/>
                </a:solidFill>
                <a:latin typeface="Consolas" panose="020B0609020204030204" pitchFamily="49" charset="0"/>
              </a:rPr>
              <a:t>::Clean</a:t>
            </a:r>
            <a:r>
              <a:rPr lang="he-IL" sz="1100" dirty="0">
                <a:solidFill>
                  <a:srgbClr val="A31515"/>
                </a:solidFill>
                <a:latin typeface="Consolas" panose="020B0609020204030204" pitchFamily="49" charset="0"/>
              </a:rPr>
              <a:t>".</a:t>
            </a:r>
            <a:r>
              <a:rPr lang="he-IL" sz="1100" baseline="0" dirty="0">
                <a:solidFill>
                  <a:srgbClr val="A31515"/>
                </a:solidFill>
                <a:latin typeface="Consolas" panose="020B0609020204030204" pitchFamily="49" charset="0"/>
              </a:rPr>
              <a:t> </a:t>
            </a:r>
            <a:br>
              <a:rPr lang="en-US" sz="1100" baseline="0" dirty="0">
                <a:solidFill>
                  <a:srgbClr val="A31515"/>
                </a:solidFill>
                <a:latin typeface="Consolas" panose="020B0609020204030204" pitchFamily="49" charset="0"/>
              </a:rPr>
            </a:br>
            <a:br>
              <a:rPr lang="en-US" sz="1100" baseline="0" dirty="0">
                <a:solidFill>
                  <a:srgbClr val="A31515"/>
                </a:solidFill>
                <a:latin typeface="Consolas" panose="020B0609020204030204" pitchFamily="49" charset="0"/>
              </a:rPr>
            </a:br>
            <a:r>
              <a:rPr lang="he-IL" dirty="0"/>
              <a:t>הפונקציה </a:t>
            </a:r>
            <a:r>
              <a:rPr lang="en-US" dirty="0" err="1"/>
              <a:t>GeneralStackCleaner</a:t>
            </a:r>
            <a:r>
              <a:rPr lang="he-IL" dirty="0"/>
              <a:t> מקבלת מצביע למחלקה </a:t>
            </a:r>
            <a:r>
              <a:rPr lang="en-US" dirty="0" err="1"/>
              <a:t>SimpleStack</a:t>
            </a:r>
            <a:r>
              <a:rPr lang="he-IL" dirty="0"/>
              <a:t> וללא מנגנון הפולימורפיזם אין לה דרך לדעת איזה אובייקט היא באמת קיבלה.</a:t>
            </a:r>
            <a:br>
              <a:rPr lang="en-US" dirty="0"/>
            </a:br>
            <a:r>
              <a:rPr lang="he-IL" dirty="0"/>
              <a:t>לכן תקרא הפונקציה </a:t>
            </a:r>
            <a:r>
              <a:rPr lang="en-US" dirty="0"/>
              <a:t>Clean</a:t>
            </a:r>
            <a:r>
              <a:rPr lang="he-IL" dirty="0"/>
              <a:t> של </a:t>
            </a:r>
            <a:r>
              <a:rPr lang="en-US" dirty="0" err="1"/>
              <a:t>SimpleStack</a:t>
            </a:r>
            <a:r>
              <a:rPr lang="he-IL" dirty="0"/>
              <a:t>.</a:t>
            </a:r>
          </a:p>
          <a:p>
            <a:pPr marL="158750" indent="0" algn="r" rtl="1">
              <a:buNone/>
            </a:pPr>
            <a:endParaRPr lang="en-US" sz="1100" dirty="0"/>
          </a:p>
          <a:p>
            <a:pPr marL="158750" indent="0">
              <a:buNone/>
            </a:pPr>
            <a:endParaRPr lang="en-US" dirty="0"/>
          </a:p>
        </p:txBody>
      </p:sp>
    </p:spTree>
    <p:extLst>
      <p:ext uri="{BB962C8B-B14F-4D97-AF65-F5344CB8AC3E}">
        <p14:creationId xmlns:p14="http://schemas.microsoft.com/office/powerpoint/2010/main" val="1493192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כעת נדבר על פונקציות וירטואליות ונראה איך הן בדיוק משיגות לנו את מה שרצינו...</a:t>
            </a:r>
            <a:endParaRPr dirty="0"/>
          </a:p>
        </p:txBody>
      </p:sp>
    </p:spTree>
    <p:extLst>
      <p:ext uri="{BB962C8B-B14F-4D97-AF65-F5344CB8AC3E}">
        <p14:creationId xmlns:p14="http://schemas.microsoft.com/office/powerpoint/2010/main" val="108629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Function call binding</a:t>
            </a:r>
          </a:p>
          <a:p>
            <a:pPr marL="0" indent="0" algn="r" rtl="1">
              <a:buNone/>
            </a:pPr>
            <a:endParaRPr lang="he-IL" dirty="0"/>
          </a:p>
          <a:p>
            <a:pPr marL="228600" indent="-228600" algn="r" rtl="1">
              <a:buAutoNum type="arabicPeriod"/>
            </a:pPr>
            <a:r>
              <a:rPr lang="he-IL" dirty="0"/>
              <a:t>מתרחש</a:t>
            </a:r>
            <a:r>
              <a:rPr lang="he-IL" baseline="0" dirty="0"/>
              <a:t> בזמן קומפילציה – הכוונה שכבר בשלב זה המהדר יודע לאיזו פונקציה צריך לקרוא ולכן אפשר כבר לכתוב את הכתובת שלה</a:t>
            </a:r>
          </a:p>
          <a:p>
            <a:pPr marL="228600" indent="-228600" algn="r" rtl="1">
              <a:buAutoNum type="arabicPeriod"/>
            </a:pPr>
            <a:r>
              <a:rPr lang="he-IL" baseline="0" dirty="0"/>
              <a:t>מתרחש בזמן ריצה – בשלב הידור אין למהדר מספיק מידע על מנת לדעת לאיזו פונקציה לקרוא ובאמצעות מנגנון מתוחכם ניתן "לדחות" את ההחלטה לזמן ריצה, אז בוודאי נדע בדיוק לאיזו פונקציה לקרוא</a:t>
            </a:r>
            <a:endParaRPr lang="en-US" dirty="0"/>
          </a:p>
          <a:p>
            <a:endParaRPr lang="en-US" dirty="0"/>
          </a:p>
        </p:txBody>
      </p:sp>
    </p:spTree>
    <p:extLst>
      <p:ext uri="{BB962C8B-B14F-4D97-AF65-F5344CB8AC3E}">
        <p14:creationId xmlns:p14="http://schemas.microsoft.com/office/powerpoint/2010/main" val="3204723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Function call binding</a:t>
            </a:r>
          </a:p>
          <a:p>
            <a:pPr marL="0" indent="0" algn="r" rtl="1">
              <a:buNone/>
            </a:pPr>
            <a:endParaRPr lang="he-IL" dirty="0"/>
          </a:p>
          <a:p>
            <a:pPr marL="228600" indent="-228600" algn="r" rtl="1">
              <a:buAutoNum type="arabicPeriod"/>
            </a:pPr>
            <a:r>
              <a:rPr lang="he-IL" dirty="0"/>
              <a:t>מתרחש</a:t>
            </a:r>
            <a:r>
              <a:rPr lang="he-IL" baseline="0" dirty="0"/>
              <a:t> בזמן קומפילציה – הכוונה שכבר בשלב זה המהדר יודע לאיזו פונקציה צריך לקרוא ולכן אפשר כבר לכתוב את הכתובת שלה</a:t>
            </a:r>
          </a:p>
          <a:p>
            <a:pPr marL="228600" indent="-228600" algn="r" rtl="1">
              <a:buAutoNum type="arabicPeriod"/>
            </a:pPr>
            <a:r>
              <a:rPr lang="he-IL" baseline="0" dirty="0"/>
              <a:t>מתרחש בזמן ריצה – בשלב הידור אין למהדר מספיק מידע על מנת לדעת לאיזו פונקציה לקרוא ובאמצעות מנגנון מתוחכם ניתן "לדחות" את ההחלטה לזמן ריצה, אז בוודאי נדע בדיוק לאיזו פונקציה לקרוא</a:t>
            </a:r>
            <a:endParaRPr lang="en-US" dirty="0"/>
          </a:p>
          <a:p>
            <a:endParaRPr lang="en-US" dirty="0"/>
          </a:p>
        </p:txBody>
      </p:sp>
    </p:spTree>
    <p:extLst>
      <p:ext uri="{BB962C8B-B14F-4D97-AF65-F5344CB8AC3E}">
        <p14:creationId xmlns:p14="http://schemas.microsoft.com/office/powerpoint/2010/main" val="2598126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100" dirty="0"/>
              <a:t>זוכרים?</a:t>
            </a:r>
            <a:r>
              <a:rPr lang="he-IL" sz="1100" baseline="0" dirty="0"/>
              <a:t> </a:t>
            </a:r>
            <a:r>
              <a:rPr lang="he-IL" sz="1100" dirty="0"/>
              <a:t>יודפס</a:t>
            </a:r>
            <a:r>
              <a:rPr lang="he-IL" sz="1100" baseline="0" dirty="0"/>
              <a:t>: "</a:t>
            </a:r>
            <a:r>
              <a:rPr lang="en-US" dirty="0" err="1">
                <a:solidFill>
                  <a:srgbClr val="A31515"/>
                </a:solidFill>
                <a:latin typeface="Consolas" panose="020B0609020204030204" pitchFamily="49" charset="0"/>
              </a:rPr>
              <a:t>SimpleStack</a:t>
            </a:r>
            <a:r>
              <a:rPr lang="en-US" dirty="0">
                <a:solidFill>
                  <a:srgbClr val="A31515"/>
                </a:solidFill>
                <a:latin typeface="Consolas" panose="020B0609020204030204" pitchFamily="49" charset="0"/>
              </a:rPr>
              <a:t>::Clean</a:t>
            </a:r>
            <a:r>
              <a:rPr lang="he-IL" sz="1100" dirty="0">
                <a:solidFill>
                  <a:srgbClr val="A31515"/>
                </a:solidFill>
                <a:latin typeface="Consolas" panose="020B0609020204030204" pitchFamily="49" charset="0"/>
              </a:rPr>
              <a:t>"</a:t>
            </a:r>
            <a:endParaRPr lang="en-US" sz="1100" dirty="0">
              <a:solidFill>
                <a:srgbClr val="A31515"/>
              </a:solidFill>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100" dirty="0">
              <a:solidFill>
                <a:srgbClr val="A31515"/>
              </a:solidFill>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dirty="0">
                <a:solidFill>
                  <a:srgbClr val="A31515"/>
                </a:solidFill>
                <a:latin typeface="Consolas" panose="020B0609020204030204" pitchFamily="49" charset="0"/>
              </a:rPr>
              <a:t>שימו לב שהפעם הגדרנו</a:t>
            </a:r>
            <a:r>
              <a:rPr lang="en-US" sz="1100" dirty="0">
                <a:solidFill>
                  <a:srgbClr val="A31515"/>
                </a:solidFill>
                <a:latin typeface="Consolas" panose="020B0609020204030204" pitchFamily="49" charset="0"/>
              </a:rPr>
              <a:t>class</a:t>
            </a:r>
            <a:r>
              <a:rPr lang="he-IL" sz="1100" dirty="0">
                <a:solidFill>
                  <a:srgbClr val="A31515"/>
                </a:solidFill>
                <a:latin typeface="Consolas" panose="020B0609020204030204" pitchFamily="49" charset="0"/>
              </a:rPr>
              <a:t>-ים במקום </a:t>
            </a:r>
            <a:r>
              <a:rPr lang="en-US" sz="1100" dirty="0">
                <a:solidFill>
                  <a:srgbClr val="A31515"/>
                </a:solidFill>
                <a:latin typeface="Consolas" panose="020B0609020204030204" pitchFamily="49" charset="0"/>
              </a:rPr>
              <a:t>struct</a:t>
            </a:r>
            <a:r>
              <a:rPr lang="he-IL" sz="1100" dirty="0">
                <a:solidFill>
                  <a:srgbClr val="A31515"/>
                </a:solidFill>
                <a:latin typeface="Consolas" panose="020B0609020204030204" pitchFamily="49" charset="0"/>
              </a:rPr>
              <a:t>-ים, זה אותו דבר רק שאנחנו חייבים לדאוג ש-</a:t>
            </a:r>
            <a:r>
              <a:rPr lang="en-US" sz="1100" dirty="0">
                <a:solidFill>
                  <a:srgbClr val="A31515"/>
                </a:solidFill>
                <a:latin typeface="Consolas" panose="020B0609020204030204" pitchFamily="49" charset="0"/>
              </a:rPr>
              <a:t>Clean</a:t>
            </a:r>
            <a:r>
              <a:rPr lang="he-IL" sz="1100" dirty="0">
                <a:solidFill>
                  <a:srgbClr val="A31515"/>
                </a:solidFill>
                <a:latin typeface="Consolas" panose="020B0609020204030204" pitchFamily="49" charset="0"/>
              </a:rPr>
              <a:t> תהיה </a:t>
            </a:r>
            <a:r>
              <a:rPr lang="en-US" sz="1100" dirty="0">
                <a:solidFill>
                  <a:srgbClr val="A31515"/>
                </a:solidFill>
                <a:latin typeface="Consolas" panose="020B0609020204030204" pitchFamily="49" charset="0"/>
              </a:rPr>
              <a:t>public</a:t>
            </a:r>
            <a:r>
              <a:rPr lang="he-IL" sz="1100" dirty="0">
                <a:solidFill>
                  <a:srgbClr val="A31515"/>
                </a:solidFill>
                <a:latin typeface="Consolas" panose="020B0609020204030204" pitchFamily="49" charset="0"/>
              </a:rPr>
              <a:t>.</a:t>
            </a:r>
            <a:endParaRPr lang="en-US" sz="1100" dirty="0"/>
          </a:p>
          <a:p>
            <a:pPr algn="r" rtl="1"/>
            <a:endParaRPr lang="en-US" dirty="0"/>
          </a:p>
          <a:p>
            <a:endParaRPr lang="en-US" dirty="0"/>
          </a:p>
        </p:txBody>
      </p:sp>
    </p:spTree>
    <p:extLst>
      <p:ext uri="{BB962C8B-B14F-4D97-AF65-F5344CB8AC3E}">
        <p14:creationId xmlns:p14="http://schemas.microsoft.com/office/powerpoint/2010/main" val="3961593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None/>
              <a:tabLst/>
              <a:defRPr/>
            </a:pPr>
            <a:r>
              <a:rPr lang="he-IL" sz="1100" dirty="0"/>
              <a:t>יודפס</a:t>
            </a:r>
            <a:r>
              <a:rPr lang="he-IL" sz="1100" baseline="0" dirty="0"/>
              <a:t>: "</a:t>
            </a:r>
            <a:r>
              <a:rPr lang="en-US" dirty="0" err="1">
                <a:solidFill>
                  <a:srgbClr val="A31515"/>
                </a:solidFill>
                <a:latin typeface="Consolas" panose="020B0609020204030204" pitchFamily="49" charset="0"/>
              </a:rPr>
              <a:t>DebugStack</a:t>
            </a:r>
            <a:r>
              <a:rPr lang="en-US" dirty="0">
                <a:solidFill>
                  <a:srgbClr val="A31515"/>
                </a:solidFill>
                <a:latin typeface="Consolas" panose="020B0609020204030204" pitchFamily="49" charset="0"/>
              </a:rPr>
              <a:t>::Clean</a:t>
            </a:r>
            <a:r>
              <a:rPr lang="he-IL" sz="1100" dirty="0">
                <a:solidFill>
                  <a:srgbClr val="A31515"/>
                </a:solidFill>
                <a:latin typeface="Consolas" panose="020B0609020204030204" pitchFamily="49" charset="0"/>
              </a:rPr>
              <a:t>"</a:t>
            </a:r>
            <a:endParaRPr lang="en-US" sz="1100" dirty="0"/>
          </a:p>
          <a:p>
            <a:pPr marL="158750" indent="0" algn="r" rtl="1">
              <a:buNone/>
            </a:pPr>
            <a:endParaRPr lang="he-IL" dirty="0"/>
          </a:p>
          <a:p>
            <a:pPr marL="158750" indent="0" algn="r" rtl="1">
              <a:buNone/>
            </a:pPr>
            <a:r>
              <a:rPr lang="he-IL" dirty="0"/>
              <a:t>בהוספת</a:t>
            </a:r>
            <a:r>
              <a:rPr lang="he-IL" baseline="0" dirty="0"/>
              <a:t> המילה </a:t>
            </a:r>
            <a:r>
              <a:rPr lang="en-US" b="1" baseline="0" dirty="0"/>
              <a:t>virtual</a:t>
            </a:r>
            <a:r>
              <a:rPr lang="he-IL" baseline="0" dirty="0"/>
              <a:t> אנחנו מגדירים למהדר לבצע </a:t>
            </a:r>
            <a:r>
              <a:rPr lang="en-US" baseline="0" dirty="0"/>
              <a:t>dynamic biding</a:t>
            </a:r>
            <a:r>
              <a:rPr lang="he-IL" baseline="0" dirty="0"/>
              <a:t>, כלומר הבחירה בפונקציה תתבצע בזמן הריצה לפי האובייקט המתאים (בדוגמא זו </a:t>
            </a:r>
            <a:r>
              <a:rPr lang="en-US" baseline="0" dirty="0" err="1"/>
              <a:t>DebugStack</a:t>
            </a:r>
            <a:r>
              <a:rPr lang="he-IL" baseline="0" dirty="0"/>
              <a:t>)</a:t>
            </a:r>
            <a:endParaRPr lang="he-IL" dirty="0"/>
          </a:p>
          <a:p>
            <a:pPr marL="158750" indent="0" algn="r" rtl="1">
              <a:buNone/>
            </a:pPr>
            <a:r>
              <a:rPr lang="he-IL" dirty="0"/>
              <a:t>שימו</a:t>
            </a:r>
            <a:r>
              <a:rPr lang="he-IL" baseline="0" dirty="0"/>
              <a:t> לב! אין הכרח להוסיף את המילה השמורה </a:t>
            </a:r>
            <a:r>
              <a:rPr lang="en-US" baseline="0" dirty="0"/>
              <a:t>virtual</a:t>
            </a:r>
            <a:r>
              <a:rPr lang="he-IL" baseline="0" dirty="0"/>
              <a:t> בפונקציות היורשות</a:t>
            </a:r>
            <a:endParaRPr lang="en-US" baseline="0" dirty="0"/>
          </a:p>
          <a:p>
            <a:pPr marL="158750" indent="0" algn="r" rtl="1">
              <a:buNone/>
            </a:pPr>
            <a:endParaRPr lang="he-IL" baseline="0" dirty="0"/>
          </a:p>
          <a:p>
            <a:pPr marL="158750" indent="0" algn="r" rtl="1">
              <a:buNone/>
            </a:pPr>
            <a:r>
              <a:rPr lang="he-IL" b="1" baseline="0" dirty="0"/>
              <a:t>שאלה:</a:t>
            </a:r>
            <a:r>
              <a:rPr lang="he-IL" baseline="0" dirty="0"/>
              <a:t> </a:t>
            </a:r>
          </a:p>
          <a:p>
            <a:pPr marL="158750" indent="0" algn="r" rtl="1">
              <a:buNone/>
            </a:pPr>
            <a:r>
              <a:rPr lang="he-IL" baseline="0" dirty="0"/>
              <a:t>אם מנגנון הפולימורפיזם כל כך יעיל, מדוע הפונקציות לא וירטואליות כברירת מחדל?</a:t>
            </a:r>
          </a:p>
          <a:p>
            <a:pPr marL="158750" indent="0" algn="r" rtl="1">
              <a:buNone/>
            </a:pPr>
            <a:endParaRPr lang="he-IL" baseline="0" dirty="0"/>
          </a:p>
          <a:p>
            <a:pPr marL="158750" indent="0" algn="r" rtl="1">
              <a:buNone/>
            </a:pPr>
            <a:r>
              <a:rPr lang="he-IL" b="1" baseline="0" dirty="0"/>
              <a:t>תשובה:</a:t>
            </a:r>
            <a:br>
              <a:rPr lang="en-US" b="1" baseline="0" dirty="0"/>
            </a:br>
            <a:r>
              <a:rPr lang="en-US" dirty="0"/>
              <a:t>https://blog.knatten.org/2010/05/28/why-member-functions-are-not-virtual-by-default/</a:t>
            </a:r>
            <a:endParaRPr lang="he-IL" dirty="0"/>
          </a:p>
          <a:p>
            <a:pPr marL="158750" indent="0" algn="r" rtl="1">
              <a:buNone/>
            </a:pPr>
            <a:endParaRPr lang="he-IL" dirty="0"/>
          </a:p>
          <a:p>
            <a:pPr marL="158750" indent="0" algn="r" rtl="1">
              <a:buNone/>
            </a:pPr>
            <a:endParaRPr lang="en-US" dirty="0"/>
          </a:p>
        </p:txBody>
      </p:sp>
    </p:spTree>
    <p:extLst>
      <p:ext uri="{BB962C8B-B14F-4D97-AF65-F5344CB8AC3E}">
        <p14:creationId xmlns:p14="http://schemas.microsoft.com/office/powerpoint/2010/main" val="148520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022702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עכשיו נבין מה קורה מאחורי הקלעים? ואיך הקישור הדינמי קורה....</a:t>
            </a:r>
            <a:endParaRPr dirty="0"/>
          </a:p>
        </p:txBody>
      </p:sp>
    </p:spTree>
    <p:extLst>
      <p:ext uri="{BB962C8B-B14F-4D97-AF65-F5344CB8AC3E}">
        <p14:creationId xmlns:p14="http://schemas.microsoft.com/office/powerpoint/2010/main" val="3365277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בתמונה: מישהו החליט לכתוב תכנית שמייצגת את ה-</a:t>
            </a:r>
            <a:r>
              <a:rPr lang="en-US" dirty="0"/>
              <a:t>meme</a:t>
            </a:r>
            <a:r>
              <a:rPr lang="he-IL" dirty="0"/>
              <a:t> המוכר...</a:t>
            </a:r>
            <a:endParaRPr lang="en-IL" dirty="0"/>
          </a:p>
        </p:txBody>
      </p:sp>
    </p:spTree>
    <p:extLst>
      <p:ext uri="{BB962C8B-B14F-4D97-AF65-F5344CB8AC3E}">
        <p14:creationId xmlns:p14="http://schemas.microsoft.com/office/powerpoint/2010/main" val="334330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שאלה:</a:t>
            </a:r>
          </a:p>
          <a:p>
            <a:pPr marL="158750" indent="0" algn="r" rtl="1">
              <a:buNone/>
            </a:pPr>
            <a:r>
              <a:rPr lang="he-IL" dirty="0"/>
              <a:t>מה לדעתכם עושה פונקציה</a:t>
            </a:r>
            <a:r>
              <a:rPr lang="he-IL" baseline="0" dirty="0"/>
              <a:t> זו?</a:t>
            </a:r>
          </a:p>
          <a:p>
            <a:pPr marL="158750" indent="0" algn="r" rtl="1">
              <a:buNone/>
            </a:pPr>
            <a:endParaRPr lang="he-IL" dirty="0"/>
          </a:p>
          <a:p>
            <a:pPr marL="158750" indent="0" algn="r" rtl="1">
              <a:buNone/>
            </a:pPr>
            <a:r>
              <a:rPr lang="he-IL" b="1" dirty="0"/>
              <a:t>תשובה:</a:t>
            </a:r>
          </a:p>
          <a:p>
            <a:pPr marL="158750" indent="0" algn="r" rtl="1">
              <a:buNone/>
            </a:pPr>
            <a:r>
              <a:rPr lang="he-IL" dirty="0"/>
              <a:t>קל לראות כי זוהי פונקציה רקורסיבית. היא קוראת לעצמה פעמיים: </a:t>
            </a:r>
            <a:br>
              <a:rPr lang="en-US" dirty="0"/>
            </a:br>
            <a:r>
              <a:rPr lang="he-IL" dirty="0"/>
              <a:t>פעם עם </a:t>
            </a:r>
            <a:r>
              <a:rPr lang="en-US" dirty="0"/>
              <a:t>value-1</a:t>
            </a:r>
            <a:r>
              <a:rPr lang="he-IL" dirty="0"/>
              <a:t> ופעם עם </a:t>
            </a:r>
            <a:r>
              <a:rPr lang="en-US" dirty="0"/>
              <a:t>value-2</a:t>
            </a:r>
            <a:r>
              <a:rPr lang="he-IL" dirty="0"/>
              <a:t>. את התוצאות היא מחברת ומחזירה.</a:t>
            </a:r>
            <a:br>
              <a:rPr lang="en-US" dirty="0"/>
            </a:br>
            <a:r>
              <a:rPr lang="he-IL" dirty="0"/>
              <a:t>בנוסף ישנו תנאי עצירה (חזרה ללא קריאה רקורסיבית).</a:t>
            </a:r>
            <a:br>
              <a:rPr lang="en-US" dirty="0"/>
            </a:br>
            <a:r>
              <a:rPr lang="he-IL" dirty="0"/>
              <a:t>יודעים?.. זוהי פונקציית </a:t>
            </a:r>
            <a:r>
              <a:rPr lang="he-IL" dirty="0" err="1"/>
              <a:t>פיבונצ'י</a:t>
            </a:r>
            <a:endParaRPr lang="he-IL" dirty="0"/>
          </a:p>
          <a:p>
            <a:pPr marL="158750" indent="0" algn="r" rtl="1">
              <a:buNone/>
            </a:pPr>
            <a:endParaRPr lang="he-IL" dirty="0"/>
          </a:p>
          <a:p>
            <a:pPr marL="158750" indent="0" algn="r" rtl="1">
              <a:buNone/>
            </a:pPr>
            <a:r>
              <a:rPr lang="he-IL" b="1" dirty="0"/>
              <a:t>לקריאה נוספת:</a:t>
            </a:r>
            <a:br>
              <a:rPr lang="en-US" b="1" dirty="0"/>
            </a:br>
            <a:r>
              <a:rPr lang="en-US" dirty="0"/>
              <a:t>https://en.wikipedia.org/wiki/Fibonacci_number</a:t>
            </a:r>
          </a:p>
          <a:p>
            <a:pPr marL="158750" indent="0" algn="r" rtl="1">
              <a:buNone/>
            </a:pPr>
            <a:endParaRPr lang="en-US" dirty="0"/>
          </a:p>
          <a:p>
            <a:pPr marL="158750" indent="0">
              <a:buNone/>
            </a:pPr>
            <a:endParaRPr lang="en-US" dirty="0"/>
          </a:p>
        </p:txBody>
      </p:sp>
    </p:spTree>
    <p:extLst>
      <p:ext uri="{BB962C8B-B14F-4D97-AF65-F5344CB8AC3E}">
        <p14:creationId xmlns:p14="http://schemas.microsoft.com/office/powerpoint/2010/main" val="156640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זהו הייצוג בזיכרון</a:t>
            </a:r>
            <a:r>
              <a:rPr lang="he-IL" baseline="0" dirty="0"/>
              <a:t> של הפונקציה בשתי דרכים:</a:t>
            </a:r>
            <a:br>
              <a:rPr lang="en-US" baseline="0" dirty="0"/>
            </a:br>
            <a:r>
              <a:rPr lang="he-IL" baseline="0" dirty="0"/>
              <a:t>כ- </a:t>
            </a:r>
            <a:r>
              <a:rPr lang="en-US" baseline="0" dirty="0"/>
              <a:t>blob</a:t>
            </a:r>
            <a:r>
              <a:rPr lang="he-IL" baseline="0" dirty="0"/>
              <a:t> (</a:t>
            </a:r>
            <a:r>
              <a:rPr lang="en-US" baseline="0" dirty="0"/>
              <a:t>binary large object</a:t>
            </a:r>
            <a:r>
              <a:rPr lang="he-IL" baseline="0" dirty="0"/>
              <a:t> – הבתים בזיכרון)</a:t>
            </a:r>
            <a:br>
              <a:rPr lang="en-US" baseline="0" dirty="0"/>
            </a:br>
            <a:r>
              <a:rPr lang="he-IL" baseline="0" dirty="0"/>
              <a:t>כייצוג פקודות </a:t>
            </a:r>
            <a:r>
              <a:rPr lang="he-IL" baseline="0" dirty="0" err="1"/>
              <a:t>אסמבלי</a:t>
            </a:r>
            <a:r>
              <a:rPr lang="he-IL" baseline="0" dirty="0"/>
              <a:t> (</a:t>
            </a:r>
            <a:r>
              <a:rPr lang="en-US" baseline="0" dirty="0" err="1"/>
              <a:t>dissassembly</a:t>
            </a:r>
            <a:r>
              <a:rPr lang="he-IL" baseline="0" dirty="0"/>
              <a:t>)</a:t>
            </a:r>
          </a:p>
          <a:p>
            <a:pPr marL="158750" indent="0">
              <a:buNone/>
            </a:pPr>
            <a:endParaRPr lang="en-US" dirty="0"/>
          </a:p>
        </p:txBody>
      </p:sp>
    </p:spTree>
    <p:extLst>
      <p:ext uri="{BB962C8B-B14F-4D97-AF65-F5344CB8AC3E}">
        <p14:creationId xmlns:p14="http://schemas.microsoft.com/office/powerpoint/2010/main" val="95972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Font typeface="Arial" panose="020B0604020202020204" pitchFamily="34" charset="0"/>
              <a:buNone/>
            </a:pPr>
            <a:r>
              <a:rPr lang="he-IL" dirty="0"/>
              <a:t>שימוש לב</a:t>
            </a:r>
            <a:r>
              <a:rPr lang="he-IL" baseline="0" dirty="0"/>
              <a:t> לצורת ההגדרה של </a:t>
            </a:r>
            <a:r>
              <a:rPr lang="en-US" baseline="0" dirty="0" err="1"/>
              <a:t>func_ptr</a:t>
            </a:r>
            <a:r>
              <a:rPr lang="he-IL" baseline="0" dirty="0"/>
              <a:t>, זה התחביר לייצוג מצביעים לפונקציות.</a:t>
            </a:r>
          </a:p>
          <a:p>
            <a:pPr marL="158750" indent="0" algn="r" rtl="1">
              <a:buFont typeface="Arial" panose="020B0604020202020204" pitchFamily="34" charset="0"/>
              <a:buNone/>
            </a:pPr>
            <a:endParaRPr lang="he-IL" dirty="0"/>
          </a:p>
          <a:p>
            <a:pPr marL="158750" indent="0" algn="r" rtl="1">
              <a:buFont typeface="Arial" panose="020B0604020202020204" pitchFamily="34" charset="0"/>
              <a:buNone/>
            </a:pPr>
            <a:r>
              <a:rPr lang="he-IL" b="1" dirty="0"/>
              <a:t>שאלה:</a:t>
            </a:r>
            <a:r>
              <a:rPr lang="he-IL" dirty="0"/>
              <a:t> </a:t>
            </a:r>
          </a:p>
          <a:p>
            <a:pPr marL="158750" indent="0" algn="r" rtl="1">
              <a:buFont typeface="Arial" panose="020B0604020202020204" pitchFamily="34" charset="0"/>
              <a:buNone/>
            </a:pPr>
            <a:r>
              <a:rPr lang="he-IL" dirty="0"/>
              <a:t>התבוננו שוב בשקופית האחרונה (ייצוג הפונקציה בזיכרון)</a:t>
            </a:r>
            <a:r>
              <a:rPr lang="he-IL" baseline="0" dirty="0"/>
              <a:t> - </a:t>
            </a:r>
            <a:r>
              <a:rPr lang="he-IL" dirty="0"/>
              <a:t>איזה ערך לדעתכם</a:t>
            </a:r>
            <a:r>
              <a:rPr lang="he-IL" baseline="0" dirty="0"/>
              <a:t> יהיה ב- </a:t>
            </a:r>
            <a:r>
              <a:rPr lang="en-US" baseline="0" dirty="0" err="1"/>
              <a:t>func_ptr</a:t>
            </a:r>
            <a:r>
              <a:rPr lang="he-IL" baseline="0" dirty="0"/>
              <a:t>?</a:t>
            </a:r>
          </a:p>
          <a:p>
            <a:pPr marL="158750" indent="0" algn="r" rtl="1">
              <a:buFont typeface="Arial" panose="020B0604020202020204" pitchFamily="34" charset="0"/>
              <a:buNone/>
            </a:pPr>
            <a:endParaRPr lang="he-IL" baseline="0" dirty="0"/>
          </a:p>
          <a:p>
            <a:pPr marL="158750" indent="0" algn="r" rtl="1">
              <a:buFont typeface="Arial" panose="020B0604020202020204" pitchFamily="34" charset="0"/>
              <a:buNone/>
            </a:pPr>
            <a:r>
              <a:rPr lang="he-IL" b="1" baseline="0" dirty="0"/>
              <a:t>תשובה:</a:t>
            </a:r>
            <a:br>
              <a:rPr lang="en-US" b="1" baseline="0" dirty="0"/>
            </a:br>
            <a:r>
              <a:rPr lang="en-US" dirty="0" err="1"/>
              <a:t>func_ptr</a:t>
            </a:r>
            <a:r>
              <a:rPr lang="he-IL" dirty="0"/>
              <a:t> הוא משתנה מסוג מצביע.</a:t>
            </a:r>
            <a:br>
              <a:rPr lang="en-US" dirty="0"/>
            </a:br>
            <a:r>
              <a:rPr lang="he-IL" dirty="0"/>
              <a:t>בדוגמא המופיעה בשקופית הוא יכיל את הערך </a:t>
            </a:r>
            <a:r>
              <a:rPr lang="en-US" dirty="0"/>
              <a:t>0x00261000</a:t>
            </a:r>
            <a:endParaRPr lang="he-IL" dirty="0"/>
          </a:p>
          <a:p>
            <a:pPr marL="158750" indent="0" algn="r" rtl="1">
              <a:buFont typeface="Arial" panose="020B0604020202020204" pitchFamily="34" charset="0"/>
              <a:buNone/>
            </a:pPr>
            <a:endParaRPr lang="en-US" dirty="0"/>
          </a:p>
          <a:p>
            <a:pPr marL="158750" indent="0">
              <a:buFont typeface="Arial" panose="020B0604020202020204" pitchFamily="34" charset="0"/>
              <a:buNone/>
            </a:pPr>
            <a:endParaRPr lang="en-US" dirty="0"/>
          </a:p>
        </p:txBody>
      </p:sp>
    </p:spTree>
    <p:extLst>
      <p:ext uri="{BB962C8B-B14F-4D97-AF65-F5344CB8AC3E}">
        <p14:creationId xmlns:p14="http://schemas.microsoft.com/office/powerpoint/2010/main" val="1636879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הפונקציות עצמן לא מרשימות במיוחד אבל בשקופית הבאה נראה שימוש מעניין וחשוב איתן.</a:t>
            </a:r>
          </a:p>
          <a:p>
            <a:pPr marL="158750" indent="0" algn="r" rtl="1">
              <a:buNone/>
            </a:pPr>
            <a:endParaRPr lang="en-US" dirty="0"/>
          </a:p>
        </p:txBody>
      </p:sp>
    </p:spTree>
    <p:extLst>
      <p:ext uri="{BB962C8B-B14F-4D97-AF65-F5344CB8AC3E}">
        <p14:creationId xmlns:p14="http://schemas.microsoft.com/office/powerpoint/2010/main" val="1087204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en-US" dirty="0" err="1"/>
              <a:t>funcptr</a:t>
            </a:r>
            <a:r>
              <a:rPr lang="he-IL" dirty="0"/>
              <a:t> הוא מערך </a:t>
            </a:r>
            <a:r>
              <a:rPr lang="he-IL" baseline="0" dirty="0"/>
              <a:t>של מצביעים לשתי הפונקציות </a:t>
            </a:r>
            <a:r>
              <a:rPr lang="en-US" baseline="0" dirty="0"/>
              <a:t>add</a:t>
            </a:r>
            <a:r>
              <a:rPr lang="he-IL" baseline="0" dirty="0"/>
              <a:t> ו- </a:t>
            </a:r>
            <a:r>
              <a:rPr lang="en-US" baseline="0" dirty="0" err="1"/>
              <a:t>mul</a:t>
            </a:r>
            <a:r>
              <a:rPr lang="he-IL" baseline="0" dirty="0"/>
              <a:t>.</a:t>
            </a:r>
          </a:p>
          <a:p>
            <a:pPr marL="158750" indent="0" algn="r" rtl="1">
              <a:buNone/>
            </a:pPr>
            <a:r>
              <a:rPr lang="he-IL" b="1" baseline="0" dirty="0"/>
              <a:t>סופר חשוב!</a:t>
            </a:r>
            <a:r>
              <a:rPr lang="he-IL" baseline="0" dirty="0"/>
              <a:t> שימו לב כי ההחלטה לאיזו פונקציה לקרוא מתקבלת </a:t>
            </a:r>
            <a:r>
              <a:rPr lang="he-IL" u="sng" baseline="0" dirty="0"/>
              <a:t>בזמן ריצה</a:t>
            </a:r>
            <a:r>
              <a:rPr lang="he-IL" baseline="0" dirty="0"/>
              <a:t> (כתלות בערך של </a:t>
            </a:r>
            <a:r>
              <a:rPr lang="en-US" baseline="0" dirty="0" err="1"/>
              <a:t>i</a:t>
            </a:r>
            <a:r>
              <a:rPr lang="he-IL" baseline="0" dirty="0"/>
              <a:t>). כלומר, </a:t>
            </a:r>
            <a:r>
              <a:rPr lang="he-IL" u="sng" baseline="0" dirty="0"/>
              <a:t>קישור דינמי</a:t>
            </a:r>
            <a:r>
              <a:rPr lang="he-IL" baseline="0" dirty="0"/>
              <a:t>!</a:t>
            </a:r>
          </a:p>
          <a:p>
            <a:pPr marL="158750" indent="0" algn="r" rtl="1">
              <a:buNone/>
            </a:pPr>
            <a:endParaRPr lang="he-IL" baseline="0" dirty="0"/>
          </a:p>
          <a:p>
            <a:pPr marL="158750" indent="0" algn="r" rtl="1">
              <a:buNone/>
            </a:pPr>
            <a:r>
              <a:rPr lang="he-IL" b="1" baseline="0" dirty="0"/>
              <a:t>הערה</a:t>
            </a:r>
            <a:r>
              <a:rPr lang="en-US" b="1" baseline="0" dirty="0"/>
              <a:t>:</a:t>
            </a:r>
            <a:r>
              <a:rPr lang="he-IL" baseline="0" dirty="0"/>
              <a:t> לשתי הפונקציות אותה חתימה לטובת פשטות הדוגמא אולם זה בהחלט לא מחייב. מערך כזה יכול להכיל מצביעים לכל פונקציה שנרצה.</a:t>
            </a:r>
            <a:br>
              <a:rPr lang="en-US" baseline="0" dirty="0"/>
            </a:br>
            <a:br>
              <a:rPr lang="en-US" baseline="0" dirty="0"/>
            </a:br>
            <a:r>
              <a:rPr lang="he-IL" b="1" dirty="0"/>
              <a:t>שאלה: </a:t>
            </a:r>
            <a:br>
              <a:rPr lang="en-US" b="1" dirty="0"/>
            </a:br>
            <a:r>
              <a:rPr lang="he-IL" dirty="0"/>
              <a:t>מה תהיה התוצאה של ריצת</a:t>
            </a:r>
            <a:r>
              <a:rPr lang="he-IL" baseline="0" dirty="0"/>
              <a:t> התוכנית?</a:t>
            </a:r>
            <a:br>
              <a:rPr lang="en-US" baseline="0" dirty="0"/>
            </a:br>
            <a:br>
              <a:rPr lang="en-US" baseline="0" dirty="0"/>
            </a:br>
            <a:r>
              <a:rPr lang="he-IL" b="1" baseline="0" dirty="0"/>
              <a:t>תשובה:</a:t>
            </a:r>
            <a:br>
              <a:rPr lang="en-US" b="1" baseline="0" dirty="0"/>
            </a:br>
            <a:r>
              <a:rPr lang="en-US" dirty="0">
                <a:latin typeface="Consolas" panose="020B0609020204030204" pitchFamily="49" charset="0"/>
              </a:rPr>
              <a:t>result:12</a:t>
            </a:r>
            <a:br>
              <a:rPr lang="en-US" dirty="0">
                <a:latin typeface="Consolas" panose="020B0609020204030204" pitchFamily="49" charset="0"/>
              </a:rPr>
            </a:br>
            <a:r>
              <a:rPr lang="en-US" dirty="0">
                <a:latin typeface="Consolas" panose="020B0609020204030204" pitchFamily="49" charset="0"/>
              </a:rPr>
              <a:t>result:35</a:t>
            </a:r>
            <a:endParaRPr lang="he-IL" dirty="0">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None/>
              <a:tabLst/>
              <a:defRPr/>
            </a:pPr>
            <a:endParaRPr lang="he-IL" baseline="0" dirty="0"/>
          </a:p>
        </p:txBody>
      </p:sp>
    </p:spTree>
    <p:extLst>
      <p:ext uri="{BB962C8B-B14F-4D97-AF65-F5344CB8AC3E}">
        <p14:creationId xmlns:p14="http://schemas.microsoft.com/office/powerpoint/2010/main" val="869580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None/>
            </a:pPr>
            <a:r>
              <a:rPr lang="he-IL" baseline="0" dirty="0"/>
              <a:t>דרך מעניינת לוודא שאכן ישנו מצביע כזה היא ע"י האופרטור </a:t>
            </a:r>
            <a:r>
              <a:rPr lang="en-US" baseline="0" dirty="0" err="1"/>
              <a:t>sizeof</a:t>
            </a:r>
            <a:r>
              <a:rPr lang="he-IL" baseline="0" dirty="0"/>
              <a:t>. נסו זאת!</a:t>
            </a:r>
          </a:p>
          <a:p>
            <a:pPr marL="0" indent="0" algn="r" rtl="1">
              <a:buNone/>
            </a:pPr>
            <a:r>
              <a:rPr lang="he-IL" baseline="0" dirty="0"/>
              <a:t>אגב, כבר ראינו טבלת פונקציות קודם.. זוכרים?</a:t>
            </a:r>
          </a:p>
          <a:p>
            <a:pPr marL="0" indent="0" algn="r" rtl="1">
              <a:buNone/>
            </a:pPr>
            <a:endParaRPr lang="he-IL" baseline="0" dirty="0"/>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baseline="0" dirty="0"/>
              <a:t>שימו לב, טבלה זו נוצרת עבור </a:t>
            </a:r>
            <a:r>
              <a:rPr lang="he-IL" u="sng" baseline="0" dirty="0"/>
              <a:t>מחלקה</a:t>
            </a:r>
            <a:r>
              <a:rPr lang="he-IL" u="none" baseline="0" dirty="0"/>
              <a:t> והיא </a:t>
            </a:r>
            <a:r>
              <a:rPr lang="he-IL" baseline="0" dirty="0"/>
              <a:t>משותפת בין </a:t>
            </a:r>
            <a:r>
              <a:rPr lang="he-IL" u="sng" baseline="0" dirty="0"/>
              <a:t>כל המופעים </a:t>
            </a:r>
            <a:r>
              <a:rPr lang="he-IL" baseline="0" dirty="0"/>
              <a:t>של אותה מחלקה.</a:t>
            </a:r>
            <a:br>
              <a:rPr lang="en-US" baseline="0" dirty="0"/>
            </a:br>
            <a:r>
              <a:rPr lang="he-IL" b="1" baseline="0" dirty="0"/>
              <a:t>שאלה:</a:t>
            </a:r>
            <a:r>
              <a:rPr lang="he-IL" baseline="0" dirty="0"/>
              <a:t> איך הפונקציה יודעת על איזה מופע היא פועלת?</a:t>
            </a:r>
            <a:br>
              <a:rPr lang="en-US" baseline="0" dirty="0"/>
            </a:br>
            <a:r>
              <a:rPr lang="he-IL" b="1" baseline="0" dirty="0"/>
              <a:t>תשובה:</a:t>
            </a:r>
            <a:r>
              <a:rPr lang="he-IL" baseline="0" dirty="0"/>
              <a:t> </a:t>
            </a:r>
            <a:r>
              <a:rPr lang="he-IL" dirty="0">
                <a:latin typeface="Consolas" panose="020B0609020204030204" pitchFamily="49" charset="0"/>
              </a:rPr>
              <a:t>באמצעות המצביע </a:t>
            </a:r>
            <a:r>
              <a:rPr lang="en-US" dirty="0"/>
              <a:t>this</a:t>
            </a:r>
            <a:r>
              <a:rPr lang="he-IL" dirty="0">
                <a:latin typeface="Consolas" panose="020B0609020204030204" pitchFamily="49" charset="0"/>
              </a:rPr>
              <a:t>. מצביע זה עובר כארגומנט נסתר לכל פונקציה לא סטטית ששייכת למחלקה</a:t>
            </a:r>
            <a:r>
              <a:rPr lang="he-IL" baseline="0" dirty="0"/>
              <a:t>).</a:t>
            </a:r>
          </a:p>
          <a:p>
            <a:pPr marL="228600" indent="-228600" algn="r" rtl="1">
              <a:buAutoNum type="arabicPeriod"/>
            </a:pPr>
            <a:r>
              <a:rPr lang="he-IL" baseline="0" dirty="0"/>
              <a:t>מאחר והטבלה </a:t>
            </a:r>
            <a:r>
              <a:rPr lang="he-IL" baseline="0" dirty="0" err="1"/>
              <a:t>הוירטואלית</a:t>
            </a:r>
            <a:r>
              <a:rPr lang="he-IL" baseline="0" dirty="0"/>
              <a:t> משותפת לכל המופעים, המצביע </a:t>
            </a:r>
            <a:r>
              <a:rPr lang="en-US" baseline="0" dirty="0" err="1"/>
              <a:t>vptr</a:t>
            </a:r>
            <a:r>
              <a:rPr lang="he-IL" baseline="0" dirty="0"/>
              <a:t> לא מועתק כאשר מעתיקים אובייקט </a:t>
            </a:r>
            <a:r>
              <a:rPr lang="en-US" baseline="0" dirty="0"/>
              <a:t>by-value</a:t>
            </a:r>
            <a:r>
              <a:rPr lang="he-IL" baseline="0" dirty="0"/>
              <a:t>.</a:t>
            </a:r>
          </a:p>
          <a:p>
            <a:pPr marL="228600" indent="-228600" algn="r" rtl="1">
              <a:buAutoNum type="arabicPeriod"/>
            </a:pPr>
            <a:r>
              <a:rPr lang="he-IL" baseline="0" dirty="0"/>
              <a:t>הטבלה </a:t>
            </a:r>
            <a:r>
              <a:rPr lang="he-IL" baseline="0" dirty="0" err="1"/>
              <a:t>הוירטואלית</a:t>
            </a:r>
            <a:r>
              <a:rPr lang="he-IL" baseline="0" dirty="0"/>
              <a:t> תיווצר גם אם הגדרנו רק </a:t>
            </a:r>
            <a:r>
              <a:rPr lang="en-US" baseline="0" dirty="0"/>
              <a:t>destructor</a:t>
            </a:r>
            <a:r>
              <a:rPr lang="he-IL" baseline="0" dirty="0"/>
              <a:t> וירטואלי ויש לכך משמעות חשובה. על כך בהמשך המצגת..</a:t>
            </a:r>
          </a:p>
          <a:p>
            <a:endParaRPr lang="en-US" dirty="0"/>
          </a:p>
          <a:p>
            <a:pPr marL="158750" indent="0">
              <a:buNone/>
            </a:pPr>
            <a:endParaRPr lang="en-IL" dirty="0"/>
          </a:p>
        </p:txBody>
      </p:sp>
    </p:spTree>
    <p:extLst>
      <p:ext uri="{BB962C8B-B14F-4D97-AF65-F5344CB8AC3E}">
        <p14:creationId xmlns:p14="http://schemas.microsoft.com/office/powerpoint/2010/main" val="118996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None/>
            </a:pPr>
            <a:r>
              <a:rPr lang="he-IL" baseline="0" dirty="0"/>
              <a:t>זהו </a:t>
            </a:r>
            <a:r>
              <a:rPr lang="he-IL" u="sng" baseline="0" dirty="0"/>
              <a:t>מערך של מצביעים ל- </a:t>
            </a:r>
            <a:r>
              <a:rPr lang="en-US" u="sng" baseline="0" dirty="0" err="1"/>
              <a:t>SimpleStack</a:t>
            </a:r>
            <a:r>
              <a:rPr lang="he-IL" u="sng" baseline="0" dirty="0"/>
              <a:t>. </a:t>
            </a:r>
            <a:r>
              <a:rPr lang="he-IL" baseline="0" dirty="0"/>
              <a:t>אפשר להציב בתוכו מצביע לכל מחלקה שיורשת מ- </a:t>
            </a:r>
            <a:r>
              <a:rPr lang="en-US" baseline="0" dirty="0" err="1"/>
              <a:t>SimpleStack</a:t>
            </a:r>
            <a:r>
              <a:rPr lang="he-IL" baseline="0" dirty="0"/>
              <a:t>.</a:t>
            </a:r>
          </a:p>
          <a:p>
            <a:pPr marL="0" indent="0" algn="r" rtl="1">
              <a:buNone/>
            </a:pPr>
            <a:r>
              <a:rPr lang="he-IL" baseline="0" dirty="0"/>
              <a:t>כל מצביע במערך מצביע על אובייקט בזיכרון המכיל </a:t>
            </a:r>
            <a:r>
              <a:rPr lang="en-US" baseline="0" dirty="0" err="1"/>
              <a:t>vptr</a:t>
            </a:r>
            <a:r>
              <a:rPr lang="he-IL" baseline="0" dirty="0"/>
              <a:t> המצביע לטבלת הפונקציות </a:t>
            </a:r>
            <a:r>
              <a:rPr lang="en-US" baseline="0" dirty="0" err="1"/>
              <a:t>vtable</a:t>
            </a:r>
            <a:r>
              <a:rPr lang="he-IL" baseline="0" dirty="0"/>
              <a:t>.</a:t>
            </a:r>
          </a:p>
          <a:p>
            <a:pPr marL="0" indent="0" algn="r" rtl="1">
              <a:buNone/>
            </a:pPr>
            <a:r>
              <a:rPr lang="he-IL" baseline="0" dirty="0"/>
              <a:t>חשוב! טבלת הפונקציות וסדר הפונקציות נשמר עבור כל המחלקות היורשות</a:t>
            </a:r>
            <a:r>
              <a:rPr lang="en-US" baseline="0" dirty="0"/>
              <a:t> </a:t>
            </a:r>
            <a:r>
              <a:rPr lang="he-IL" baseline="0" dirty="0"/>
              <a:t>(בדומה לירושה של משתני מחלקה)</a:t>
            </a:r>
          </a:p>
          <a:p>
            <a:pPr marL="0" indent="0" algn="r" rtl="1">
              <a:buNone/>
            </a:pPr>
            <a:r>
              <a:rPr lang="he-IL" baseline="0" dirty="0"/>
              <a:t>מחלקה יורשת יכולה להוסיף פונקציות, אבל לא להחסיר פונקציות</a:t>
            </a:r>
          </a:p>
          <a:p>
            <a:pPr marL="0" indent="0" algn="r" rtl="1">
              <a:buNone/>
            </a:pPr>
            <a:endParaRPr lang="he-IL" baseline="0" dirty="0"/>
          </a:p>
          <a:p>
            <a:pPr marL="0" indent="0" algn="r" rtl="1">
              <a:buNone/>
            </a:pPr>
            <a:r>
              <a:rPr lang="he-IL" b="1" baseline="0" dirty="0"/>
              <a:t>חשוב!</a:t>
            </a:r>
            <a:r>
              <a:rPr lang="he-IL" baseline="0" dirty="0"/>
              <a:t> שימו לב כי ל- </a:t>
            </a:r>
            <a:r>
              <a:rPr lang="en-US" baseline="0" dirty="0" err="1"/>
              <a:t>TopStack</a:t>
            </a:r>
            <a:r>
              <a:rPr lang="he-IL" baseline="0" dirty="0"/>
              <a:t> ו- </a:t>
            </a:r>
            <a:r>
              <a:rPr lang="en-US" baseline="0" dirty="0" err="1"/>
              <a:t>DebugStack</a:t>
            </a:r>
            <a:r>
              <a:rPr lang="he-IL" baseline="0" dirty="0"/>
              <a:t> פונקציות נוספות (</a:t>
            </a:r>
            <a:r>
              <a:rPr lang="en-US" baseline="0" dirty="0"/>
              <a:t>foo</a:t>
            </a:r>
            <a:r>
              <a:rPr lang="he-IL" baseline="0" dirty="0"/>
              <a:t> ו- </a:t>
            </a:r>
            <a:r>
              <a:rPr lang="en-US" baseline="0" dirty="0"/>
              <a:t>bar</a:t>
            </a:r>
            <a:r>
              <a:rPr lang="he-IL" baseline="0" dirty="0"/>
              <a:t> בהתאמה).</a:t>
            </a:r>
          </a:p>
          <a:p>
            <a:pPr marL="0" indent="0" algn="r" rtl="1">
              <a:buNone/>
            </a:pPr>
            <a:r>
              <a:rPr lang="he-IL" baseline="0" dirty="0"/>
              <a:t>המצביעים לפונקציות אלה מופיעים ב- </a:t>
            </a:r>
            <a:r>
              <a:rPr lang="en-US" baseline="0" dirty="0" err="1"/>
              <a:t>vtable</a:t>
            </a:r>
            <a:r>
              <a:rPr lang="he-IL" baseline="0" dirty="0"/>
              <a:t> אחרי המצביעים לפונקציות של מחלקת האב.</a:t>
            </a:r>
          </a:p>
          <a:p>
            <a:pPr marL="0" indent="0" algn="r" rtl="1">
              <a:buNone/>
            </a:pPr>
            <a:endParaRPr lang="en-US" baseline="0" dirty="0"/>
          </a:p>
          <a:p>
            <a:endParaRPr lang="en-US" dirty="0"/>
          </a:p>
        </p:txBody>
      </p:sp>
    </p:spTree>
    <p:extLst>
      <p:ext uri="{BB962C8B-B14F-4D97-AF65-F5344CB8AC3E}">
        <p14:creationId xmlns:p14="http://schemas.microsoft.com/office/powerpoint/2010/main" val="733927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None/>
            </a:pPr>
            <a:r>
              <a:rPr lang="he-IL" baseline="0" dirty="0"/>
              <a:t>בדוגמא שלפנינו </a:t>
            </a:r>
            <a:r>
              <a:rPr lang="en-US" baseline="0" dirty="0" err="1"/>
              <a:t>IsAnyStackEmpty</a:t>
            </a:r>
            <a:r>
              <a:rPr lang="he-IL" baseline="0" dirty="0"/>
              <a:t> מקבלת כפרמטר </a:t>
            </a:r>
            <a:r>
              <a:rPr lang="he-IL" baseline="0" dirty="0" err="1"/>
              <a:t>רפרנס</a:t>
            </a:r>
            <a:r>
              <a:rPr lang="he-IL" baseline="0" dirty="0"/>
              <a:t> למחלקה </a:t>
            </a:r>
            <a:r>
              <a:rPr lang="en-US" baseline="0" dirty="0" err="1"/>
              <a:t>SimpleStack</a:t>
            </a:r>
            <a:r>
              <a:rPr lang="he-IL" baseline="0" dirty="0"/>
              <a:t> או כל מחלקה היורשת ממנה.</a:t>
            </a:r>
          </a:p>
          <a:p>
            <a:pPr marL="0" indent="0" algn="r" rtl="1">
              <a:buNone/>
            </a:pPr>
            <a:r>
              <a:rPr lang="he-IL" baseline="0" dirty="0"/>
              <a:t>מנגנון הפולימורפיזם מבטיח שתקרא הפונקציה הנכונה – בדוגמא זו הפונקציה שמוגדרת במחלקה </a:t>
            </a:r>
            <a:r>
              <a:rPr lang="en-US" baseline="0" dirty="0" err="1"/>
              <a:t>TopStack</a:t>
            </a:r>
            <a:endParaRPr lang="he-IL" baseline="0" dirty="0"/>
          </a:p>
          <a:p>
            <a:pPr marL="0" indent="0" algn="r" rtl="1">
              <a:buNone/>
            </a:pPr>
            <a:r>
              <a:rPr lang="he-IL" baseline="0" dirty="0"/>
              <a:t>כפי שכבר למדנו, הבחירה בפונקציה מתרחשת בזמן ריצה. אבל איך? (התשובה בהמשך..)</a:t>
            </a:r>
          </a:p>
          <a:p>
            <a:pPr marL="0" indent="0" algn="r" rtl="1">
              <a:buNone/>
            </a:pPr>
            <a:endParaRPr lang="he-IL" baseline="0" dirty="0"/>
          </a:p>
          <a:p>
            <a:endParaRPr lang="en-US" dirty="0"/>
          </a:p>
        </p:txBody>
      </p:sp>
    </p:spTree>
    <p:extLst>
      <p:ext uri="{BB962C8B-B14F-4D97-AF65-F5344CB8AC3E}">
        <p14:creationId xmlns:p14="http://schemas.microsoft.com/office/powerpoint/2010/main" val="2425678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lgn="r" rtl="1">
              <a:buAutoNum type="arabicPeriod"/>
            </a:pPr>
            <a:r>
              <a:rPr lang="en-US" baseline="0" dirty="0" err="1"/>
              <a:t>IsAnyStackEmpty</a:t>
            </a:r>
            <a:r>
              <a:rPr lang="he-IL" baseline="0" dirty="0"/>
              <a:t> מקבל מצביע למחלקה </a:t>
            </a:r>
            <a:r>
              <a:rPr lang="en-US" baseline="0" dirty="0" err="1"/>
              <a:t>SimpleStack</a:t>
            </a:r>
            <a:endParaRPr lang="he-IL" baseline="0" dirty="0"/>
          </a:p>
          <a:p>
            <a:pPr marL="228600" indent="-228600" algn="r" rtl="1">
              <a:buAutoNum type="arabicPeriod"/>
            </a:pPr>
            <a:r>
              <a:rPr lang="he-IL" baseline="0" dirty="0"/>
              <a:t>בפועל, מועבר מצביע לאובייקט  </a:t>
            </a:r>
            <a:r>
              <a:rPr lang="en-US" baseline="0" dirty="0" err="1"/>
              <a:t>TopStack</a:t>
            </a:r>
            <a:r>
              <a:rPr lang="he-IL" baseline="0" dirty="0"/>
              <a:t>. בתחילת האובייקט ישנו מצביע (</a:t>
            </a:r>
            <a:r>
              <a:rPr lang="en-US" baseline="0" dirty="0" err="1"/>
              <a:t>vptr</a:t>
            </a:r>
            <a:r>
              <a:rPr lang="he-IL" baseline="0" dirty="0"/>
              <a:t>) לטבלה </a:t>
            </a:r>
            <a:r>
              <a:rPr lang="he-IL" baseline="0" dirty="0" err="1"/>
              <a:t>הוירטואלית</a:t>
            </a:r>
            <a:r>
              <a:rPr lang="he-IL" baseline="0" dirty="0"/>
              <a:t>.</a:t>
            </a:r>
          </a:p>
          <a:p>
            <a:pPr marL="228600" indent="-228600" algn="r" rtl="1">
              <a:buAutoNum type="arabicPeriod"/>
            </a:pPr>
            <a:r>
              <a:rPr lang="he-IL" baseline="0" dirty="0"/>
              <a:t>מאחר וסדר הפונקציות נשמר, נבחר את המצביע לפי המיקום שלו בטבלה (במקרה שלנו במקום השלישי). </a:t>
            </a:r>
            <a:br>
              <a:rPr lang="en-US" baseline="0" dirty="0"/>
            </a:br>
            <a:r>
              <a:rPr lang="he-IL" baseline="0" dirty="0"/>
              <a:t>כך מובטח לנו שתמיד נקפוץ לפונקציה המתאימה של האובייקט שנוצר בזמן ריצה.</a:t>
            </a:r>
            <a:br>
              <a:rPr lang="en-US" baseline="0" dirty="0"/>
            </a:br>
            <a:r>
              <a:rPr lang="he-IL" baseline="0" dirty="0"/>
              <a:t>שימו לב! מיקום הפונקציות בטבלה נקבע ע"י המהדר בזמן הקומפילציה.</a:t>
            </a:r>
          </a:p>
          <a:p>
            <a:pPr marL="228600" indent="-228600" algn="r" rtl="1">
              <a:buAutoNum type="arabicPeriod"/>
            </a:pPr>
            <a:endParaRPr lang="he-IL" baseline="0" dirty="0"/>
          </a:p>
          <a:p>
            <a:pPr marL="0" indent="0" algn="r" rtl="1">
              <a:buNone/>
            </a:pPr>
            <a:r>
              <a:rPr lang="he-IL" b="1" baseline="0" dirty="0"/>
              <a:t>אתגר:</a:t>
            </a:r>
            <a:r>
              <a:rPr lang="he-IL" baseline="0" dirty="0"/>
              <a:t> צרו פרויקט חדש עם הפונקציה </a:t>
            </a:r>
            <a:r>
              <a:rPr lang="en-US" baseline="0" dirty="0" err="1"/>
              <a:t>IsAnyStackEmpty</a:t>
            </a:r>
            <a:r>
              <a:rPr lang="he-IL" baseline="0" dirty="0"/>
              <a:t> (וכמובן עם המחלקות הרלוונטיות) ודבגו אותו ברמת </a:t>
            </a:r>
            <a:r>
              <a:rPr lang="he-IL" baseline="0" dirty="0" err="1"/>
              <a:t>האסמבלי</a:t>
            </a:r>
            <a:r>
              <a:rPr lang="he-IL" baseline="0" dirty="0"/>
              <a:t>.</a:t>
            </a:r>
          </a:p>
          <a:p>
            <a:pPr marL="0" indent="0" algn="r" rtl="1">
              <a:buNone/>
            </a:pPr>
            <a:r>
              <a:rPr lang="he-IL" baseline="0" dirty="0"/>
              <a:t>האם תוכלו למצוא את המימוש של קישור דינמי? שימו לב כי </a:t>
            </a:r>
            <a:r>
              <a:rPr lang="en-US" baseline="0" dirty="0"/>
              <a:t>this</a:t>
            </a:r>
            <a:r>
              <a:rPr lang="he-IL" baseline="0" dirty="0"/>
              <a:t> מועבר ברגיסטר </a:t>
            </a:r>
            <a:r>
              <a:rPr lang="en-US" baseline="0" dirty="0" err="1"/>
              <a:t>ecx</a:t>
            </a:r>
            <a:r>
              <a:rPr lang="he-IL" baseline="0" dirty="0"/>
              <a:t> (ב- 32 ביט) וכי </a:t>
            </a:r>
            <a:r>
              <a:rPr lang="en-US" baseline="0" dirty="0" err="1"/>
              <a:t>vptr</a:t>
            </a:r>
            <a:r>
              <a:rPr lang="he-IL" baseline="0" dirty="0"/>
              <a:t> הוא המשתנה הראשון בזיכרון האובייקט.</a:t>
            </a:r>
          </a:p>
          <a:p>
            <a:endParaRPr lang="en-US" dirty="0"/>
          </a:p>
        </p:txBody>
      </p:sp>
    </p:spTree>
    <p:extLst>
      <p:ext uri="{BB962C8B-B14F-4D97-AF65-F5344CB8AC3E}">
        <p14:creationId xmlns:p14="http://schemas.microsoft.com/office/powerpoint/2010/main" val="3355057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None/>
            </a:pPr>
            <a:r>
              <a:rPr lang="he-IL" dirty="0"/>
              <a:t>כאשר</a:t>
            </a:r>
            <a:r>
              <a:rPr lang="he-IL" baseline="0" dirty="0"/>
              <a:t> נוצר אובייקט המכיל לפחות פונקציה וירטואלית אחת, המצביע </a:t>
            </a:r>
            <a:r>
              <a:rPr lang="en-US" baseline="0" dirty="0" err="1"/>
              <a:t>vptr</a:t>
            </a:r>
            <a:r>
              <a:rPr lang="he-IL" baseline="0" dirty="0"/>
              <a:t> חייב להיות מאותחל לטבלה (</a:t>
            </a:r>
            <a:r>
              <a:rPr lang="en-US" baseline="0" dirty="0" err="1"/>
              <a:t>vtable</a:t>
            </a:r>
            <a:r>
              <a:rPr lang="he-IL" baseline="0" dirty="0"/>
              <a:t>) המתאימה.</a:t>
            </a:r>
          </a:p>
          <a:p>
            <a:pPr marL="0" indent="0" algn="r" rtl="1">
              <a:buNone/>
            </a:pPr>
            <a:r>
              <a:rPr lang="he-IL" baseline="0" dirty="0"/>
              <a:t>אתחול זה חייב להתרחש לפני שתתבצע קריאה לפונקציה וירטואלית כלשהי.</a:t>
            </a:r>
            <a:endParaRPr lang="en-US" dirty="0"/>
          </a:p>
          <a:p>
            <a:endParaRPr lang="en-US" dirty="0"/>
          </a:p>
        </p:txBody>
      </p:sp>
    </p:spTree>
    <p:extLst>
      <p:ext uri="{BB962C8B-B14F-4D97-AF65-F5344CB8AC3E}">
        <p14:creationId xmlns:p14="http://schemas.microsoft.com/office/powerpoint/2010/main" val="258277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t>לפני שאתם ממשיכים הלאה,</a:t>
            </a:r>
            <a:r>
              <a:rPr lang="he-IL" baseline="0" dirty="0"/>
              <a:t> נסו לענות על שאלה זו.</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8345f2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8345f2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1" baseline="0" dirty="0"/>
              <a:t>בנאי וירטואלי:</a:t>
            </a:r>
            <a:r>
              <a:rPr lang="he-IL" baseline="0" dirty="0"/>
              <a:t> להגדרה כזו אין משמעות מפני שתמיד יקרא הבנאי של האובייקט שנוצר בזמן ריצה והוא בתורו יקרא לבנאי של המחלקה ממנה הוא ירש.</a:t>
            </a:r>
            <a:br>
              <a:rPr lang="en-US" baseline="0" dirty="0"/>
            </a:br>
            <a:r>
              <a:rPr lang="he-IL" baseline="0" dirty="0"/>
              <a:t>בנוסף, </a:t>
            </a:r>
            <a:r>
              <a:rPr lang="he-IL" dirty="0"/>
              <a:t>בשלב יצירת האובייקט (בשלב הבנאי)</a:t>
            </a:r>
            <a:r>
              <a:rPr lang="he-IL" baseline="0" dirty="0"/>
              <a:t> טבלת הפונקציות (</a:t>
            </a:r>
            <a:r>
              <a:rPr lang="en-US" baseline="0" dirty="0" err="1"/>
              <a:t>vtable</a:t>
            </a:r>
            <a:r>
              <a:rPr lang="he-IL" baseline="0" dirty="0"/>
              <a:t>) עדיין לא מאותחלת ולכן אין לנו דרך לקרוא לבנאי ,וירטואלי".</a:t>
            </a:r>
            <a:br>
              <a:rPr lang="en-US" baseline="0" dirty="0"/>
            </a:br>
            <a:endParaRPr lang="he-IL" baseline="0" dirty="0"/>
          </a:p>
          <a:p>
            <a:pPr marL="171450" indent="-171450" algn="r" rtl="1">
              <a:buFont typeface="Arial" panose="020B0604020202020204" pitchFamily="34" charset="0"/>
              <a:buChar char="•"/>
            </a:pPr>
            <a:r>
              <a:rPr lang="he-IL" b="1" baseline="0" dirty="0"/>
              <a:t>מפרק וירטואלי:</a:t>
            </a:r>
            <a:r>
              <a:rPr lang="he-IL" baseline="0" dirty="0"/>
              <a:t> במידה שהמחלקה שלנו מכילה לפחות פונקציה וירטואלית אחת, כמעט תמיד נרצה להגדיר את המפרק </a:t>
            </a:r>
            <a:r>
              <a:rPr lang="he-IL" baseline="0" dirty="0" err="1"/>
              <a:t>כוירטואלי</a:t>
            </a:r>
            <a:r>
              <a:rPr lang="he-IL" baseline="0" dirty="0"/>
              <a:t>,</a:t>
            </a:r>
            <a:br>
              <a:rPr lang="en-US" baseline="0" dirty="0"/>
            </a:br>
            <a:r>
              <a:rPr lang="he-IL" baseline="0" dirty="0"/>
              <a:t>זאת על מנת שיקרא המפרק של האובייקט שנוצר בזמן ריצה (ממש כמו פונקציה וירטואלית רגילה)</a:t>
            </a:r>
          </a:p>
          <a:p>
            <a:pPr marL="171450" indent="-171450" algn="r" rtl="1">
              <a:buFont typeface="Arial" panose="020B0604020202020204" pitchFamily="34" charset="0"/>
              <a:buChar char="•"/>
            </a:pPr>
            <a:endParaRPr lang="he-IL" baseline="0" dirty="0"/>
          </a:p>
          <a:p>
            <a:pPr marL="0" indent="0" algn="r" rtl="1">
              <a:buFont typeface="Arial" panose="020B0604020202020204" pitchFamily="34" charset="0"/>
              <a:buNone/>
            </a:pPr>
            <a:r>
              <a:rPr lang="he-IL" b="1" baseline="0" dirty="0"/>
              <a:t>שאלה:</a:t>
            </a:r>
          </a:p>
          <a:p>
            <a:pPr marL="0" indent="0" algn="r" rtl="1">
              <a:buFont typeface="Arial" panose="020B0604020202020204" pitchFamily="34" charset="0"/>
              <a:buNone/>
            </a:pPr>
            <a:r>
              <a:rPr lang="he-IL" baseline="0" dirty="0"/>
              <a:t>האם כדאי להגדיר </a:t>
            </a:r>
            <a:r>
              <a:rPr lang="he-IL" u="sng" baseline="0" dirty="0"/>
              <a:t>רק</a:t>
            </a:r>
            <a:r>
              <a:rPr lang="he-IL" baseline="0" dirty="0"/>
              <a:t> את המפרק </a:t>
            </a:r>
            <a:r>
              <a:rPr lang="he-IL" baseline="0" dirty="0" err="1"/>
              <a:t>כוירטואלי</a:t>
            </a:r>
            <a:r>
              <a:rPr lang="he-IL" baseline="0" dirty="0"/>
              <a:t>? תוכלו לחשוב על חיסרון במקרה זה?</a:t>
            </a:r>
          </a:p>
          <a:p>
            <a:pPr marL="0" indent="0" algn="r" rtl="1">
              <a:buFont typeface="Arial" panose="020B0604020202020204" pitchFamily="34" charset="0"/>
              <a:buNone/>
            </a:pPr>
            <a:endParaRPr lang="he-IL" baseline="0" dirty="0"/>
          </a:p>
          <a:p>
            <a:pPr marL="0" indent="0" algn="r" rtl="1">
              <a:buFont typeface="Arial" panose="020B0604020202020204" pitchFamily="34" charset="0"/>
              <a:buNone/>
            </a:pPr>
            <a:r>
              <a:rPr lang="he-IL" b="1" baseline="0" dirty="0"/>
              <a:t>תשובה:</a:t>
            </a:r>
          </a:p>
          <a:p>
            <a:pPr marL="0" indent="0" algn="r" rtl="1">
              <a:buNone/>
            </a:pPr>
            <a:r>
              <a:rPr lang="he-IL" baseline="0" dirty="0"/>
              <a:t>הטבלה </a:t>
            </a:r>
            <a:r>
              <a:rPr lang="he-IL" baseline="0" dirty="0" err="1"/>
              <a:t>הוירטואלית</a:t>
            </a:r>
            <a:r>
              <a:rPr lang="he-IL" baseline="0" dirty="0"/>
              <a:t> תיווצר גם אם הגדרנו רק </a:t>
            </a:r>
            <a:r>
              <a:rPr lang="en-US" baseline="0" dirty="0"/>
              <a:t>destructor</a:t>
            </a:r>
            <a:r>
              <a:rPr lang="he-IL" baseline="0" dirty="0"/>
              <a:t> וירטואלי. משמעות הדבר היא </a:t>
            </a:r>
            <a:r>
              <a:rPr lang="he-IL" u="sng" baseline="0" dirty="0"/>
              <a:t>הוספה של משתנה (</a:t>
            </a:r>
            <a:r>
              <a:rPr lang="en-US" u="sng" baseline="0" dirty="0" err="1"/>
              <a:t>vptr</a:t>
            </a:r>
            <a:r>
              <a:rPr lang="he-IL" u="sng" baseline="0" dirty="0"/>
              <a:t>) לכל אובייקט</a:t>
            </a:r>
            <a:r>
              <a:rPr lang="he-IL" baseline="0" dirty="0"/>
              <a:t>.</a:t>
            </a:r>
            <a:br>
              <a:rPr lang="en-US" baseline="0" dirty="0"/>
            </a:br>
            <a:r>
              <a:rPr lang="he-IL" baseline="0" dirty="0"/>
              <a:t>לכן לא כדאי להגדיר </a:t>
            </a:r>
            <a:r>
              <a:rPr lang="he-IL" u="sng" baseline="0" dirty="0"/>
              <a:t>רק</a:t>
            </a:r>
            <a:r>
              <a:rPr lang="he-IL" baseline="0" dirty="0"/>
              <a:t> את המפרק </a:t>
            </a:r>
            <a:r>
              <a:rPr lang="he-IL" baseline="0" dirty="0" err="1"/>
              <a:t>כוירטואלי</a:t>
            </a:r>
            <a:r>
              <a:rPr lang="he-IL" baseline="0" dirty="0"/>
              <a:t>. ככלל אצבע, נגדיר אותו כך רק אם הגדרנו פונקציה אחת לפחות </a:t>
            </a:r>
            <a:r>
              <a:rPr lang="he-IL" baseline="0" dirty="0" err="1"/>
              <a:t>כוירטואלית</a:t>
            </a:r>
            <a:r>
              <a:rPr lang="he-IL" baseline="0" dirty="0"/>
              <a:t>.</a:t>
            </a:r>
          </a:p>
          <a:p>
            <a:pPr marL="0" indent="0" algn="r" rtl="1">
              <a:buNone/>
            </a:pPr>
            <a:endParaRPr lang="he-IL" baseline="0" dirty="0"/>
          </a:p>
          <a:p>
            <a:endParaRPr lang="en-US" dirty="0"/>
          </a:p>
        </p:txBody>
      </p:sp>
    </p:spTree>
    <p:extLst>
      <p:ext uri="{BB962C8B-B14F-4D97-AF65-F5344CB8AC3E}">
        <p14:creationId xmlns:p14="http://schemas.microsoft.com/office/powerpoint/2010/main" val="1515448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2282826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767483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8666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None/>
            </a:pPr>
            <a:r>
              <a:rPr lang="he-IL" dirty="0"/>
              <a:t>שימו</a:t>
            </a:r>
            <a:r>
              <a:rPr lang="he-IL" baseline="0" dirty="0"/>
              <a:t> לב! בדוגמא זו </a:t>
            </a:r>
            <a:r>
              <a:rPr lang="he-IL" u="sng" baseline="0" dirty="0"/>
              <a:t>לא ירשנו את הפונקציה </a:t>
            </a:r>
            <a:r>
              <a:rPr lang="en-US" u="sng" baseline="0" dirty="0" err="1"/>
              <a:t>IsEmpty</a:t>
            </a:r>
            <a:r>
              <a:rPr lang="he-IL" baseline="0" dirty="0"/>
              <a:t> ולכן בטבלת המצביעים (</a:t>
            </a:r>
            <a:r>
              <a:rPr lang="en-US" baseline="0" dirty="0" err="1"/>
              <a:t>vtable</a:t>
            </a:r>
            <a:r>
              <a:rPr lang="he-IL" baseline="0" dirty="0"/>
              <a:t>) נותר המצביע לפונקציה של מחלקת האב.</a:t>
            </a:r>
          </a:p>
          <a:p>
            <a:pPr marL="0" indent="0" algn="r" rtl="1">
              <a:buNone/>
            </a:pPr>
            <a:r>
              <a:rPr lang="he-IL" baseline="0" dirty="0"/>
              <a:t>שני המצביעים האחרים (</a:t>
            </a:r>
            <a:r>
              <a:rPr lang="en-US" baseline="0" dirty="0"/>
              <a:t>Pop</a:t>
            </a:r>
            <a:r>
              <a:rPr lang="he-IL" baseline="0" dirty="0"/>
              <a:t> ו- </a:t>
            </a:r>
            <a:r>
              <a:rPr lang="en-US" baseline="0" dirty="0"/>
              <a:t>Push</a:t>
            </a:r>
            <a:r>
              <a:rPr lang="he-IL" baseline="0" dirty="0"/>
              <a:t>) מצביעים לפונקציות של המחלקה היורשת</a:t>
            </a:r>
            <a:endParaRPr lang="en-US" dirty="0"/>
          </a:p>
          <a:p>
            <a:endParaRPr lang="en-US" dirty="0"/>
          </a:p>
        </p:txBody>
      </p:sp>
    </p:spTree>
    <p:extLst>
      <p:ext uri="{BB962C8B-B14F-4D97-AF65-F5344CB8AC3E}">
        <p14:creationId xmlns:p14="http://schemas.microsoft.com/office/powerpoint/2010/main" val="2272413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r" rtl="1">
              <a:buNone/>
            </a:pPr>
            <a:r>
              <a:rPr lang="he-IL" dirty="0"/>
              <a:t>ב- </a:t>
            </a:r>
            <a:r>
              <a:rPr lang="en-US" dirty="0" err="1"/>
              <a:t>c++</a:t>
            </a:r>
            <a:r>
              <a:rPr lang="en-US" dirty="0"/>
              <a:t>11</a:t>
            </a:r>
            <a:r>
              <a:rPr lang="he-IL" dirty="0"/>
              <a:t> קיימת ה</a:t>
            </a:r>
            <a:r>
              <a:rPr lang="he-IL" baseline="0" dirty="0"/>
              <a:t>אפשרות להגדיר פונקציה דורסת כ- </a:t>
            </a:r>
            <a:r>
              <a:rPr lang="en-US" baseline="0" dirty="0"/>
              <a:t>override</a:t>
            </a:r>
            <a:r>
              <a:rPr lang="he-IL" baseline="0" dirty="0"/>
              <a:t>.</a:t>
            </a:r>
          </a:p>
          <a:p>
            <a:pPr marL="0" indent="0" algn="r" rtl="1">
              <a:buNone/>
            </a:pPr>
            <a:r>
              <a:rPr lang="he-IL" baseline="0" dirty="0"/>
              <a:t>ע"י כך אנו מצהירים על פונקציה מסוימת כי היא יורשת מפונקציה אחרת. דבר זה יאפשר למהדר לבדוק אם לא נעשתה טעות ואנו אכן יורשים מפונקציה וירטואלית קיימת.</a:t>
            </a:r>
          </a:p>
          <a:p>
            <a:pPr marL="0" indent="0" algn="r" rtl="1">
              <a:buNone/>
            </a:pPr>
            <a:r>
              <a:rPr lang="he-IL" baseline="0" dirty="0"/>
              <a:t>במידה והגדרנו פונקציה כ- </a:t>
            </a:r>
            <a:r>
              <a:rPr lang="en-US" baseline="0" dirty="0"/>
              <a:t>override</a:t>
            </a:r>
            <a:r>
              <a:rPr lang="he-IL" baseline="0" dirty="0"/>
              <a:t> אבל בפועל לא ירשנו מפונקציה אחרת (למשל טעות בחתימה של הפונקציה), נקבל שגיאה.</a:t>
            </a:r>
          </a:p>
          <a:p>
            <a:pPr marL="0" indent="0" algn="r" rtl="1">
              <a:buNone/>
            </a:pPr>
            <a:endParaRPr lang="he-IL" baseline="0" dirty="0"/>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זה שימושי כדי לדעת אם באמת דרסנו פונקציה ולא בטעות הגדרנו פונקציה חדשה (למשל אם התבלבלנו בחתימה של הפונקציה).</a:t>
            </a:r>
            <a:endParaRPr lang="en-US" dirty="0"/>
          </a:p>
          <a:p>
            <a:endParaRPr lang="en-US" dirty="0"/>
          </a:p>
        </p:txBody>
      </p:sp>
    </p:spTree>
    <p:extLst>
      <p:ext uri="{BB962C8B-B14F-4D97-AF65-F5344CB8AC3E}">
        <p14:creationId xmlns:p14="http://schemas.microsoft.com/office/powerpoint/2010/main" val="126649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חיתוך אובייקטים היא אחת הסיבות שנעדיף</a:t>
            </a:r>
            <a:r>
              <a:rPr lang="he-IL" baseline="0" dirty="0"/>
              <a:t> העתקה </a:t>
            </a:r>
            <a:r>
              <a:rPr lang="en-US" baseline="0" dirty="0"/>
              <a:t>by-reference</a:t>
            </a:r>
            <a:r>
              <a:rPr lang="he-IL" baseline="0" dirty="0"/>
              <a:t>.</a:t>
            </a:r>
          </a:p>
          <a:p>
            <a:pPr marL="158750" indent="0" algn="r" rtl="1">
              <a:buNone/>
            </a:pPr>
            <a:endParaRPr lang="he-IL" baseline="0" dirty="0"/>
          </a:p>
          <a:p>
            <a:pPr marL="158750" indent="0" algn="r" rtl="1">
              <a:buNone/>
            </a:pPr>
            <a:r>
              <a:rPr lang="he-IL" b="1" baseline="0" dirty="0"/>
              <a:t>שאלה: </a:t>
            </a:r>
          </a:p>
          <a:p>
            <a:pPr marL="158750" indent="0" algn="r" rtl="1">
              <a:buNone/>
            </a:pPr>
            <a:r>
              <a:rPr lang="he-IL" baseline="0" dirty="0"/>
              <a:t>מהן ההשלכות של איבוד מידע באופן המתואר?</a:t>
            </a:r>
            <a:br>
              <a:rPr lang="en-US" baseline="0" dirty="0"/>
            </a:br>
            <a:br>
              <a:rPr lang="en-US" baseline="0" dirty="0"/>
            </a:br>
            <a:r>
              <a:rPr lang="he-IL" b="1" dirty="0">
                <a:latin typeface="Consolas" panose="020B0609020204030204" pitchFamily="49" charset="0"/>
              </a:rPr>
              <a:t>תשובה:</a:t>
            </a:r>
            <a:r>
              <a:rPr lang="he-IL" b="1" baseline="0" dirty="0">
                <a:latin typeface="Consolas" panose="020B0609020204030204" pitchFamily="49" charset="0"/>
              </a:rPr>
              <a:t> </a:t>
            </a:r>
            <a:br>
              <a:rPr lang="en-US" b="1" baseline="0" dirty="0">
                <a:latin typeface="Consolas" panose="020B0609020204030204" pitchFamily="49" charset="0"/>
              </a:rPr>
            </a:br>
            <a:r>
              <a:rPr lang="he-IL" dirty="0">
                <a:latin typeface="Consolas" panose="020B0609020204030204" pitchFamily="49" charset="0"/>
              </a:rPr>
              <a:t>חיתוך משאיר חלק מהאובייקט "תלוי באוויר".</a:t>
            </a:r>
            <a:br>
              <a:rPr lang="en-US" dirty="0">
                <a:latin typeface="Consolas" panose="020B0609020204030204" pitchFamily="49" charset="0"/>
              </a:rPr>
            </a:br>
            <a:r>
              <a:rPr lang="he-IL" dirty="0">
                <a:latin typeface="Consolas" panose="020B0609020204030204" pitchFamily="49" charset="0"/>
              </a:rPr>
              <a:t>כל הפונקציות יתבצעו כאילו היה אובייקט האב, כולל המפרק (</a:t>
            </a:r>
            <a:r>
              <a:rPr lang="en-US" dirty="0"/>
              <a:t>destructor</a:t>
            </a:r>
            <a:r>
              <a:rPr lang="he-IL" dirty="0">
                <a:latin typeface="Consolas" panose="020B0609020204030204" pitchFamily="49" charset="0"/>
              </a:rPr>
              <a:t>) ולכן חלק מהמידע עשוי לזלוג (</a:t>
            </a:r>
            <a:r>
              <a:rPr lang="en-US" dirty="0"/>
              <a:t>memory leak</a:t>
            </a:r>
            <a:r>
              <a:rPr lang="he-IL" dirty="0">
                <a:latin typeface="Consolas" panose="020B0609020204030204" pitchFamily="49" charset="0"/>
              </a:rPr>
              <a:t>).</a:t>
            </a:r>
            <a:br>
              <a:rPr lang="en-US" dirty="0">
                <a:latin typeface="Consolas" panose="020B0609020204030204" pitchFamily="49" charset="0"/>
              </a:rPr>
            </a:br>
            <a:r>
              <a:rPr lang="he-IL" dirty="0">
                <a:latin typeface="Consolas" panose="020B0609020204030204" pitchFamily="49" charset="0"/>
              </a:rPr>
              <a:t>יתכן ולא נשחרר משאבים ששייכים למחלקה היורשת (כדוגמת קבצים).</a:t>
            </a:r>
            <a:br>
              <a:rPr lang="en-US" dirty="0">
                <a:latin typeface="Consolas" panose="020B0609020204030204" pitchFamily="49" charset="0"/>
              </a:rPr>
            </a:br>
            <a:r>
              <a:rPr lang="he-IL" dirty="0">
                <a:latin typeface="Consolas" panose="020B0609020204030204" pitchFamily="49" charset="0"/>
              </a:rPr>
              <a:t>התנהגות התוכנית תהיה בלתי צפויה (אנו מצפים להתנהגות של אובייקט כלשהו אבל בפועל אובייקט האב יפעל)</a:t>
            </a:r>
          </a:p>
          <a:p>
            <a:pPr marL="158750" indent="0" algn="r" rtl="1">
              <a:buNone/>
            </a:pPr>
            <a:endParaRPr lang="he-IL" dirty="0"/>
          </a:p>
          <a:p>
            <a:pPr marL="158750" indent="0" algn="r" rtl="1">
              <a:buNone/>
            </a:pPr>
            <a:r>
              <a:rPr lang="he-IL" b="1" dirty="0"/>
              <a:t>לקריאה</a:t>
            </a:r>
            <a:r>
              <a:rPr lang="he-IL" b="1" baseline="0" dirty="0"/>
              <a:t> נוספת:</a:t>
            </a:r>
          </a:p>
          <a:p>
            <a:pPr marL="158750" indent="0" algn="r" rtl="1">
              <a:buNone/>
            </a:pPr>
            <a:r>
              <a:rPr lang="en-US" dirty="0"/>
              <a:t>http://www.bogotobogo.com/cplusplus/slicing.php</a:t>
            </a:r>
            <a:endParaRPr lang="he-IL" dirty="0"/>
          </a:p>
          <a:p>
            <a:pPr marL="158750" indent="0" algn="r" rtl="1">
              <a:buNone/>
            </a:pPr>
            <a:endParaRPr lang="en-US" dirty="0"/>
          </a:p>
          <a:p>
            <a:pPr marL="158750" indent="0">
              <a:buNone/>
            </a:pPr>
            <a:endParaRPr lang="en-US" dirty="0"/>
          </a:p>
          <a:p>
            <a:pPr marL="158750" indent="0" algn="r">
              <a:buNone/>
            </a:pPr>
            <a:endParaRPr lang="en-US" dirty="0"/>
          </a:p>
        </p:txBody>
      </p:sp>
    </p:spTree>
    <p:extLst>
      <p:ext uri="{BB962C8B-B14F-4D97-AF65-F5344CB8AC3E}">
        <p14:creationId xmlns:p14="http://schemas.microsoft.com/office/powerpoint/2010/main" val="1647842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baseline="0" dirty="0"/>
              <a:t>חשוב!</a:t>
            </a:r>
            <a:r>
              <a:rPr lang="he-IL" baseline="0" dirty="0"/>
              <a:t> זוהי לא </a:t>
            </a:r>
            <a:r>
              <a:rPr lang="en-US" baseline="0" dirty="0" err="1"/>
              <a:t>IsAnyStackEmpty</a:t>
            </a:r>
            <a:r>
              <a:rPr lang="he-IL" baseline="0" dirty="0"/>
              <a:t> שכבר פגשנו. שימו לב כי כאן אנו מעתיקים אובייקט </a:t>
            </a:r>
            <a:r>
              <a:rPr lang="en-US" baseline="0" dirty="0"/>
              <a:t>by-value</a:t>
            </a:r>
            <a:r>
              <a:rPr lang="he-IL" baseline="0" dirty="0"/>
              <a:t>.</a:t>
            </a:r>
          </a:p>
          <a:p>
            <a:pPr marL="158750" indent="0" algn="r" rtl="1">
              <a:buNone/>
            </a:pPr>
            <a:endParaRPr lang="he-IL" baseline="0" dirty="0"/>
          </a:p>
          <a:p>
            <a:pPr marL="158750" indent="0" algn="r" rtl="1">
              <a:buNone/>
            </a:pPr>
            <a:r>
              <a:rPr lang="he-IL" b="1" baseline="0" dirty="0"/>
              <a:t>שאלה:</a:t>
            </a:r>
          </a:p>
          <a:p>
            <a:pPr marL="158750" indent="0" algn="r" rtl="1">
              <a:buNone/>
            </a:pPr>
            <a:r>
              <a:rPr lang="he-IL" baseline="0" dirty="0"/>
              <a:t>פונקציית </a:t>
            </a:r>
            <a:r>
              <a:rPr lang="en-US" baseline="0" dirty="0" err="1"/>
              <a:t>IsEmpty</a:t>
            </a:r>
            <a:r>
              <a:rPr lang="he-IL" baseline="0" dirty="0"/>
              <a:t> של איזו מחלקה תתבצע?</a:t>
            </a:r>
            <a:endParaRPr lang="en-US" baseline="0" dirty="0"/>
          </a:p>
          <a:p>
            <a:pPr marL="158750" indent="0" algn="r" rtl="1">
              <a:buNone/>
            </a:pPr>
            <a:endParaRPr lang="en-US" baseline="0" dirty="0"/>
          </a:p>
          <a:p>
            <a:pPr marL="158750" indent="0" algn="r" rtl="1">
              <a:buNone/>
            </a:pPr>
            <a:r>
              <a:rPr lang="he-IL" b="1" baseline="0" dirty="0"/>
              <a:t>תשובה:</a:t>
            </a:r>
            <a:endParaRPr lang="en-US" b="1" baseline="0" dirty="0"/>
          </a:p>
          <a:p>
            <a:pPr marL="158750" indent="0" algn="r" rtl="1">
              <a:buNone/>
            </a:pPr>
            <a:r>
              <a:rPr lang="he-IL" dirty="0">
                <a:latin typeface="Consolas" panose="020B0609020204030204" pitchFamily="49" charset="0"/>
              </a:rPr>
              <a:t>מאחר וההעתקה היא </a:t>
            </a:r>
            <a:r>
              <a:rPr lang="en-US" dirty="0"/>
              <a:t>by-value</a:t>
            </a:r>
            <a:r>
              <a:rPr lang="he-IL" dirty="0">
                <a:latin typeface="Consolas" panose="020B0609020204030204" pitchFamily="49" charset="0"/>
              </a:rPr>
              <a:t> אנחנו מתייחסים לאובייקט כ- </a:t>
            </a:r>
            <a:r>
              <a:rPr lang="en-US" dirty="0" err="1"/>
              <a:t>SimpleStack</a:t>
            </a:r>
            <a:r>
              <a:rPr lang="he-IL" dirty="0">
                <a:latin typeface="Consolas" panose="020B0609020204030204" pitchFamily="49" charset="0"/>
              </a:rPr>
              <a:t> ולכן תתבצע קריאה ל- </a:t>
            </a:r>
            <a:r>
              <a:rPr lang="en-US" dirty="0" err="1"/>
              <a:t>SimpleStack</a:t>
            </a:r>
            <a:r>
              <a:rPr lang="en-US" dirty="0"/>
              <a:t>::</a:t>
            </a:r>
            <a:r>
              <a:rPr lang="en-US" dirty="0" err="1"/>
              <a:t>IsEmpty</a:t>
            </a:r>
            <a:endParaRPr lang="en-US" dirty="0"/>
          </a:p>
          <a:p>
            <a:pPr marL="158750" indent="0">
              <a:buNone/>
            </a:pPr>
            <a:endParaRPr lang="en-US" dirty="0"/>
          </a:p>
        </p:txBody>
      </p:sp>
    </p:spTree>
    <p:extLst>
      <p:ext uri="{BB962C8B-B14F-4D97-AF65-F5344CB8AC3E}">
        <p14:creationId xmlns:p14="http://schemas.microsoft.com/office/powerpoint/2010/main" val="1045210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עכשיו נלמד מושג מאוד חשוב שקשור לפולימורפיזם – מחלקות אבסטרקטיות</a:t>
            </a:r>
            <a:endParaRPr dirty="0"/>
          </a:p>
        </p:txBody>
      </p:sp>
    </p:spTree>
    <p:extLst>
      <p:ext uri="{BB962C8B-B14F-4D97-AF65-F5344CB8AC3E}">
        <p14:creationId xmlns:p14="http://schemas.microsoft.com/office/powerpoint/2010/main" val="1726975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שאלה:</a:t>
            </a:r>
          </a:p>
          <a:p>
            <a:pPr marL="158750" indent="0" algn="r" rtl="1">
              <a:buNone/>
            </a:pPr>
            <a:r>
              <a:rPr lang="he-IL" dirty="0"/>
              <a:t>נסו לחשוב על מספר דוגמאות לשימוש בפונקציות וירטואליות</a:t>
            </a:r>
            <a:br>
              <a:rPr lang="en-US" dirty="0"/>
            </a:br>
            <a:br>
              <a:rPr lang="en-US" dirty="0"/>
            </a:br>
            <a:r>
              <a:rPr lang="he-IL" b="1" dirty="0">
                <a:latin typeface="Consolas" panose="020B0609020204030204" pitchFamily="49" charset="0"/>
              </a:rPr>
              <a:t>תשובה:</a:t>
            </a:r>
            <a:br>
              <a:rPr lang="en-US" b="1" dirty="0">
                <a:latin typeface="Consolas" panose="020B0609020204030204" pitchFamily="49" charset="0"/>
              </a:rPr>
            </a:br>
            <a:r>
              <a:rPr lang="he-IL" dirty="0">
                <a:latin typeface="Consolas" panose="020B0609020204030204" pitchFamily="49" charset="0"/>
              </a:rPr>
              <a:t>מחלקת </a:t>
            </a:r>
            <a:r>
              <a:rPr lang="en-US" dirty="0"/>
              <a:t>Stack</a:t>
            </a:r>
            <a:r>
              <a:rPr lang="he-IL" dirty="0">
                <a:latin typeface="Consolas" panose="020B0609020204030204" pitchFamily="49" charset="0"/>
              </a:rPr>
              <a:t> היא דוגמא טובה ובאופן כללי גם מבני נתונים אחרים. הרי אלה הם מבנים אבסטרקטים בהגדרה – הפונקציות המופעלות עליהם מוגדרות היטב אך לא המימוש שלהם.</a:t>
            </a:r>
          </a:p>
          <a:p>
            <a:pPr marL="158750" indent="0" algn="r" rtl="1">
              <a:buNone/>
            </a:pPr>
            <a:endParaRPr lang="en-US" dirty="0"/>
          </a:p>
          <a:p>
            <a:pPr marL="158750" indent="0">
              <a:buNone/>
            </a:pPr>
            <a:endParaRPr lang="en-US" dirty="0"/>
          </a:p>
        </p:txBody>
      </p:sp>
    </p:spTree>
    <p:extLst>
      <p:ext uri="{BB962C8B-B14F-4D97-AF65-F5344CB8AC3E}">
        <p14:creationId xmlns:p14="http://schemas.microsoft.com/office/powerpoint/2010/main" val="3881538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שיעור 5 בקורס עקרונות מתקדמים עוסק בעיקרון מאוד חשוב ב-</a:t>
            </a:r>
            <a:r>
              <a:rPr lang="en-US" dirty="0"/>
              <a:t>OOP</a:t>
            </a:r>
            <a:r>
              <a:rPr lang="he-IL" dirty="0"/>
              <a:t> - פולימורפיזם</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חשוב! בשפת </a:t>
            </a:r>
            <a:r>
              <a:rPr lang="en-US" dirty="0"/>
              <a:t>C++</a:t>
            </a:r>
            <a:r>
              <a:rPr lang="he-IL" dirty="0"/>
              <a:t> אין</a:t>
            </a:r>
            <a:r>
              <a:rPr lang="he-IL" baseline="0" dirty="0"/>
              <a:t> מניעה לממש (כלומר, להוסיף קוד) לפונקציה וירטואלית טהורה, אבל בפועל, זהו מקרה קצה בשפה ולרוב לא משתמשים בו.</a:t>
            </a:r>
            <a:br>
              <a:rPr lang="en-US" baseline="0" dirty="0"/>
            </a:br>
            <a:r>
              <a:rPr lang="he-IL" dirty="0"/>
              <a:t>שימו לב</a:t>
            </a:r>
            <a:r>
              <a:rPr lang="he-IL" baseline="0" dirty="0"/>
              <a:t> כי אנו משתמשים ב- </a:t>
            </a:r>
            <a:r>
              <a:rPr lang="en-US" baseline="0" dirty="0"/>
              <a:t>struct</a:t>
            </a:r>
            <a:r>
              <a:rPr lang="he-IL" baseline="0" dirty="0"/>
              <a:t> ולא ב- </a:t>
            </a:r>
            <a:r>
              <a:rPr lang="en-US" baseline="0" dirty="0"/>
              <a:t>class</a:t>
            </a:r>
            <a:r>
              <a:rPr lang="he-IL" baseline="0" dirty="0"/>
              <a:t>. זוהי דרך נוחה להגדיר מחלקה בה כל הפונקציות הן ציבוריות.</a:t>
            </a:r>
          </a:p>
          <a:p>
            <a:pPr marL="158750" indent="0" algn="r" rtl="1">
              <a:buNone/>
            </a:pPr>
            <a:endParaRPr lang="he-IL" baseline="0" dirty="0"/>
          </a:p>
          <a:p>
            <a:pPr marL="158750" indent="0" algn="r" rtl="1">
              <a:buNone/>
            </a:pPr>
            <a:r>
              <a:rPr lang="he-IL" b="1" dirty="0"/>
              <a:t>לקריאה נוספת:</a:t>
            </a:r>
          </a:p>
          <a:p>
            <a:pPr marL="158750" indent="0" algn="r" rtl="1">
              <a:buNone/>
            </a:pPr>
            <a:r>
              <a:rPr lang="en-US" dirty="0"/>
              <a:t>https://stackoverflow.com/questions/2089083/pure-virtual-function-with-implementation</a:t>
            </a:r>
            <a:endParaRPr lang="he-IL" dirty="0"/>
          </a:p>
          <a:p>
            <a:pPr marL="158750" indent="0" algn="r" rtl="1">
              <a:buNone/>
            </a:pPr>
            <a:r>
              <a:rPr lang="en-US" dirty="0"/>
              <a:t>https://blogs.msdn.microsoft.com/oldnewthing/20131011-00/?p=2953</a:t>
            </a:r>
            <a:endParaRPr lang="he-IL" dirty="0"/>
          </a:p>
          <a:p>
            <a:pPr marL="158750" indent="0" algn="r" rtl="1">
              <a:buNone/>
            </a:pPr>
            <a:endParaRPr lang="he-IL" baseline="0" dirty="0"/>
          </a:p>
          <a:p>
            <a:pPr marL="158750" indent="0" algn="r" rtl="1">
              <a:buNone/>
            </a:pPr>
            <a:endParaRPr lang="he-IL" baseline="0" dirty="0"/>
          </a:p>
          <a:p>
            <a:pPr marL="158750" indent="0" algn="r" rtl="1">
              <a:buNone/>
            </a:pPr>
            <a:endParaRPr lang="en-US" dirty="0"/>
          </a:p>
          <a:p>
            <a:pPr marL="158750" indent="0">
              <a:buNone/>
            </a:pPr>
            <a:endParaRPr lang="en-US" dirty="0"/>
          </a:p>
        </p:txBody>
      </p:sp>
    </p:spTree>
    <p:extLst>
      <p:ext uri="{BB962C8B-B14F-4D97-AF65-F5344CB8AC3E}">
        <p14:creationId xmlns:p14="http://schemas.microsoft.com/office/powerpoint/2010/main" val="2586796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לעיתים תקרא גם מחלקה אבסטרקטית טהורה אם היא מורכבת רק מפונקציות וירטואליות טהורות</a:t>
            </a:r>
          </a:p>
          <a:p>
            <a:pPr algn="r" rtl="1"/>
            <a:r>
              <a:rPr lang="he-IL" dirty="0"/>
              <a:t>למעשה כבר הגדרנו מחלקה כזו: </a:t>
            </a:r>
            <a:r>
              <a:rPr lang="he-IL" baseline="0" dirty="0"/>
              <a:t>המחלקה </a:t>
            </a:r>
            <a:r>
              <a:rPr lang="en-US" sz="1100" dirty="0" err="1">
                <a:solidFill>
                  <a:srgbClr val="2B91AF"/>
                </a:solidFill>
                <a:latin typeface="Consolas" panose="020B0609020204030204" pitchFamily="49" charset="0"/>
              </a:rPr>
              <a:t>Istack</a:t>
            </a:r>
            <a:endParaRPr lang="he-IL" sz="1100" dirty="0">
              <a:solidFill>
                <a:srgbClr val="2B91AF"/>
              </a:solidFill>
              <a:latin typeface="Consolas" panose="020B0609020204030204" pitchFamily="49" charset="0"/>
            </a:endParaRPr>
          </a:p>
          <a:p>
            <a:pPr algn="r" rtl="1"/>
            <a:r>
              <a:rPr lang="he-IL" sz="1100" b="1" dirty="0">
                <a:solidFill>
                  <a:srgbClr val="2B91AF"/>
                </a:solidFill>
                <a:latin typeface="Consolas" panose="020B0609020204030204" pitchFamily="49" charset="0"/>
              </a:rPr>
              <a:t>חשוב!</a:t>
            </a:r>
            <a:r>
              <a:rPr lang="he-IL" sz="1100" dirty="0">
                <a:solidFill>
                  <a:srgbClr val="2B91AF"/>
                </a:solidFill>
                <a:latin typeface="Consolas" panose="020B0609020204030204" pitchFamily="49" charset="0"/>
              </a:rPr>
              <a:t> לא ניתן ליצור מופע של מחלקה כל עוד מוגדרת בה פונקציה</a:t>
            </a:r>
            <a:r>
              <a:rPr lang="he-IL" sz="1100" baseline="0" dirty="0">
                <a:solidFill>
                  <a:srgbClr val="2B91AF"/>
                </a:solidFill>
                <a:latin typeface="Consolas" panose="020B0609020204030204" pitchFamily="49" charset="0"/>
              </a:rPr>
              <a:t> וירטואלית טהורה אחת או יותר.</a:t>
            </a:r>
          </a:p>
          <a:p>
            <a:pPr algn="r" rtl="1"/>
            <a:endParaRPr lang="he-IL" sz="1100" baseline="0" dirty="0">
              <a:solidFill>
                <a:srgbClr val="2B91AF"/>
              </a:solidFill>
              <a:latin typeface="Consolas" panose="020B0609020204030204" pitchFamily="49" charset="0"/>
            </a:endParaRPr>
          </a:p>
          <a:p>
            <a:pPr algn="r" rtl="1"/>
            <a:endParaRPr lang="he-IL" sz="1100" baseline="0" dirty="0">
              <a:solidFill>
                <a:srgbClr val="2B91AF"/>
              </a:solidFill>
              <a:latin typeface="Consolas" panose="020B0609020204030204" pitchFamily="49" charset="0"/>
            </a:endParaRPr>
          </a:p>
          <a:p>
            <a:pPr marL="158750" indent="0" algn="r" rtl="1">
              <a:buNone/>
            </a:pPr>
            <a:r>
              <a:rPr lang="he-IL" sz="1100" b="1" baseline="0" dirty="0">
                <a:solidFill>
                  <a:srgbClr val="2B91AF"/>
                </a:solidFill>
                <a:latin typeface="Consolas" panose="020B0609020204030204" pitchFamily="49" charset="0"/>
              </a:rPr>
              <a:t>בתמונה</a:t>
            </a:r>
            <a:r>
              <a:rPr lang="he-IL" sz="1100" baseline="0" dirty="0">
                <a:solidFill>
                  <a:srgbClr val="2B91AF"/>
                </a:solidFill>
                <a:latin typeface="Consolas" panose="020B0609020204030204" pitchFamily="49" charset="0"/>
              </a:rPr>
              <a:t>: </a:t>
            </a:r>
            <a:br>
              <a:rPr lang="en-US" sz="1100" baseline="0" dirty="0">
                <a:solidFill>
                  <a:srgbClr val="2B91AF"/>
                </a:solidFill>
                <a:latin typeface="Consolas" panose="020B0609020204030204" pitchFamily="49" charset="0"/>
              </a:rPr>
            </a:br>
            <a:r>
              <a:rPr lang="he-IL" sz="1100" baseline="0" dirty="0">
                <a:solidFill>
                  <a:srgbClr val="2B91AF"/>
                </a:solidFill>
                <a:latin typeface="Consolas" panose="020B0609020204030204" pitchFamily="49" charset="0"/>
              </a:rPr>
              <a:t>המחלקה האבסטרקטית </a:t>
            </a:r>
            <a:r>
              <a:rPr lang="en-US" sz="1100" baseline="0" dirty="0">
                <a:solidFill>
                  <a:srgbClr val="2B91AF"/>
                </a:solidFill>
                <a:latin typeface="Consolas" panose="020B0609020204030204" pitchFamily="49" charset="0"/>
              </a:rPr>
              <a:t>Image</a:t>
            </a:r>
            <a:r>
              <a:rPr lang="he-IL" sz="1100" baseline="0" dirty="0">
                <a:solidFill>
                  <a:srgbClr val="2B91AF"/>
                </a:solidFill>
                <a:latin typeface="Consolas" panose="020B0609020204030204" pitchFamily="49" charset="0"/>
              </a:rPr>
              <a:t> לא נועדה למימוש, אבל כל מי שיורש אותה מחויב לממש את הפונקציות </a:t>
            </a:r>
            <a:r>
              <a:rPr lang="en-US" sz="1100" baseline="0" dirty="0">
                <a:solidFill>
                  <a:srgbClr val="2B91AF"/>
                </a:solidFill>
                <a:latin typeface="Consolas" panose="020B0609020204030204" pitchFamily="49" charset="0"/>
              </a:rPr>
              <a:t>load</a:t>
            </a:r>
            <a:r>
              <a:rPr lang="he-IL" sz="1100" baseline="0" dirty="0">
                <a:solidFill>
                  <a:srgbClr val="2B91AF"/>
                </a:solidFill>
                <a:latin typeface="Consolas" panose="020B0609020204030204" pitchFamily="49" charset="0"/>
              </a:rPr>
              <a:t> ו-</a:t>
            </a:r>
            <a:r>
              <a:rPr lang="en-US" sz="1100" baseline="0" dirty="0">
                <a:solidFill>
                  <a:srgbClr val="2B91AF"/>
                </a:solidFill>
                <a:latin typeface="Consolas" panose="020B0609020204030204" pitchFamily="49" charset="0"/>
              </a:rPr>
              <a:t>save</a:t>
            </a:r>
            <a:r>
              <a:rPr lang="he-IL" sz="1100" baseline="0" dirty="0">
                <a:solidFill>
                  <a:srgbClr val="2B91AF"/>
                </a:solidFill>
                <a:latin typeface="Consolas" panose="020B0609020204030204" pitchFamily="49" charset="0"/>
              </a:rPr>
              <a:t> בדרכו.</a:t>
            </a:r>
            <a:br>
              <a:rPr lang="en-US" sz="1100" baseline="0" dirty="0">
                <a:solidFill>
                  <a:srgbClr val="2B91AF"/>
                </a:solidFill>
                <a:latin typeface="Consolas" panose="020B0609020204030204" pitchFamily="49" charset="0"/>
              </a:rPr>
            </a:br>
            <a:r>
              <a:rPr lang="he-IL" sz="1100" baseline="0" dirty="0">
                <a:solidFill>
                  <a:srgbClr val="2B91AF"/>
                </a:solidFill>
                <a:latin typeface="Consolas" panose="020B0609020204030204" pitchFamily="49" charset="0"/>
              </a:rPr>
              <a:t>כלומר, המחלקה האבסטרקטית באה להכתיב את הממשק של מי שיורש ממנה (אילו פונקציות חייב לממש אצל הבן).</a:t>
            </a:r>
            <a:endParaRPr lang="he-IL" dirty="0"/>
          </a:p>
          <a:p>
            <a:endParaRPr lang="he-IL" dirty="0"/>
          </a:p>
          <a:p>
            <a:endParaRPr lang="en-US" dirty="0"/>
          </a:p>
        </p:txBody>
      </p:sp>
    </p:spTree>
    <p:extLst>
      <p:ext uri="{BB962C8B-B14F-4D97-AF65-F5344CB8AC3E}">
        <p14:creationId xmlns:p14="http://schemas.microsoft.com/office/powerpoint/2010/main" val="1513387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שימו</a:t>
            </a:r>
            <a:r>
              <a:rPr lang="he-IL" baseline="0" dirty="0"/>
              <a:t> לב כי המהדר </a:t>
            </a:r>
            <a:r>
              <a:rPr lang="he-IL" u="sng" baseline="0" dirty="0"/>
              <a:t>ימנע מאיתנו </a:t>
            </a:r>
            <a:r>
              <a:rPr lang="he-IL" baseline="0" dirty="0"/>
              <a:t>ליצור מופע של המחלקה האבסטרקטית </a:t>
            </a:r>
            <a:r>
              <a:rPr lang="en-US" baseline="0" dirty="0" err="1"/>
              <a:t>IStack</a:t>
            </a:r>
            <a:r>
              <a:rPr lang="he-IL" baseline="0" dirty="0"/>
              <a:t> ויזרוק שגיאה: </a:t>
            </a:r>
            <a:r>
              <a:rPr lang="en-US" sz="1100" kern="1200" dirty="0">
                <a:solidFill>
                  <a:schemeClr val="tx1"/>
                </a:solidFill>
                <a:latin typeface="+mn-lt"/>
                <a:ea typeface="+mn-ea"/>
                <a:cs typeface="+mn-cs"/>
              </a:rPr>
              <a:t>cannot instantiate abstract class</a:t>
            </a:r>
            <a:endParaRPr lang="he-IL" sz="1100" kern="1200" dirty="0">
              <a:solidFill>
                <a:schemeClr val="tx1"/>
              </a:solidFill>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100" kern="1200" dirty="0">
              <a:solidFill>
                <a:schemeClr val="tx1"/>
              </a:solidFill>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אולם,</a:t>
            </a:r>
            <a:r>
              <a:rPr lang="he-IL" baseline="0" dirty="0"/>
              <a:t> ניתן לרשת ממחלקה אבסטרקטית וליצור מופע של המחלקה היורשת כל עוד מימשנו את </a:t>
            </a:r>
            <a:r>
              <a:rPr lang="he-IL" b="0" u="sng" baseline="0" dirty="0"/>
              <a:t>כל</a:t>
            </a:r>
            <a:r>
              <a:rPr lang="he-IL" baseline="0" dirty="0"/>
              <a:t> הפונקציות </a:t>
            </a:r>
            <a:r>
              <a:rPr lang="he-IL" baseline="0" dirty="0" err="1"/>
              <a:t>הוירטואליות</a:t>
            </a:r>
            <a:r>
              <a:rPr lang="he-IL" baseline="0" dirty="0"/>
              <a:t> הטהורות.</a:t>
            </a:r>
          </a:p>
          <a:p>
            <a:endParaRPr lang="en-US" dirty="0"/>
          </a:p>
        </p:txBody>
      </p:sp>
    </p:spTree>
    <p:extLst>
      <p:ext uri="{BB962C8B-B14F-4D97-AF65-F5344CB8AC3E}">
        <p14:creationId xmlns:p14="http://schemas.microsoft.com/office/powerpoint/2010/main" val="1271315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שימוש בממשקים נפוץ יותר בשפות אחרות (לדוגמא </a:t>
            </a:r>
            <a:r>
              <a:rPr lang="en-US" dirty="0"/>
              <a:t>Java</a:t>
            </a:r>
            <a:r>
              <a:rPr lang="he-IL" dirty="0"/>
              <a:t> ו- </a:t>
            </a:r>
            <a:r>
              <a:rPr lang="en-US" dirty="0"/>
              <a:t>C#</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קונבנציה</a:t>
            </a:r>
            <a:r>
              <a:rPr lang="he-IL" baseline="0" dirty="0"/>
              <a:t> נפוצה היא להוסיף את האות </a:t>
            </a:r>
            <a:r>
              <a:rPr lang="en-US" baseline="0" dirty="0"/>
              <a:t>I</a:t>
            </a:r>
            <a:r>
              <a:rPr lang="he-IL" baseline="0" dirty="0"/>
              <a:t> כתחילית של שם המחלקה המשמשת כממשק. עשינו זאת עם המחלקה </a:t>
            </a:r>
            <a:r>
              <a:rPr lang="en-US" baseline="0" dirty="0" err="1"/>
              <a:t>Istack</a:t>
            </a: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שאלה:</a:t>
            </a:r>
            <a:r>
              <a:rPr lang="he-IL"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איזו בעיה</a:t>
            </a:r>
            <a:r>
              <a:rPr lang="he-IL" baseline="0" dirty="0"/>
              <a:t> עלולה לצוץ כתוצאה משימוש בממשקים ב- </a:t>
            </a:r>
            <a:r>
              <a:rPr lang="en-US" baseline="0" dirty="0"/>
              <a:t>C++</a:t>
            </a:r>
            <a:r>
              <a:rPr lang="he-IL" baseline="0" dirty="0"/>
              <a:t>?</a:t>
            </a: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תשובה: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בחלק מהמקרים, נרצה לרשת משתי מחלקות או יותר, דבר שעשוי להוביל לבעיית היהלום.</a:t>
            </a:r>
            <a:br>
              <a:rPr lang="en-US" dirty="0"/>
            </a:br>
            <a:r>
              <a:rPr lang="he-IL" dirty="0"/>
              <a:t>כדי להימנע מבעיה זו נקפיד להגדיר ממשקים כמחלקות וירטואליות טהורות (כלומר, רק הגדרה של הפונקציות, ללא מימוש).</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בנוסף, אם נדרש נשתמש בירושה וירטואלית</a:t>
            </a:r>
            <a:endParaRPr lang="he-IL" baseline="0" dirty="0">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aseline="0" dirty="0">
              <a:latin typeface="Consolas" panose="020B0609020204030204" pitchFamily="49"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בשפת ++</a:t>
            </a:r>
            <a:r>
              <a:rPr lang="en-US" baseline="0" dirty="0"/>
              <a:t>C</a:t>
            </a:r>
            <a:r>
              <a:rPr lang="he-IL" baseline="0" dirty="0"/>
              <a:t> אין </a:t>
            </a:r>
            <a:r>
              <a:rPr lang="en-US" baseline="0" dirty="0"/>
              <a:t>Interface</a:t>
            </a:r>
            <a:r>
              <a:rPr lang="he-IL" baseline="0" dirty="0"/>
              <a:t> מפורש, אבל כל מחלקה אבסטרקטית יכולה להוות ממשק, ולכן נהוג לקרוא למחלקות אבסטרקטיות בשם </a:t>
            </a:r>
            <a:r>
              <a:rPr lang="en-US" baseline="0" dirty="0"/>
              <a:t>C++ Interfaces</a:t>
            </a:r>
            <a:endParaRPr lang="he-IL" baseline="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b="1"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לקריאה נוספת:</a:t>
            </a:r>
          </a:p>
          <a:p>
            <a:pPr marL="0" marR="0" lvl="0" indent="0" algn="r" defTabSz="914400" rtl="1" eaLnBrk="1" fontAlgn="auto" latinLnBrk="0" hangingPunct="1">
              <a:lnSpc>
                <a:spcPct val="100000"/>
              </a:lnSpc>
              <a:spcBef>
                <a:spcPts val="0"/>
              </a:spcBef>
              <a:spcAft>
                <a:spcPts val="0"/>
              </a:spcAft>
              <a:buClrTx/>
              <a:buSzTx/>
              <a:buFontTx/>
              <a:buNone/>
              <a:tabLst/>
              <a:defRPr/>
            </a:pPr>
            <a:r>
              <a:rPr lang="en-US" baseline="0" dirty="0"/>
              <a:t>https://www.tutorialspoint.com/cplusplus/cpp_interfaces.htm</a:t>
            </a:r>
            <a:r>
              <a:rPr lang="he-IL" baseline="0" dirty="0"/>
              <a:t>.</a:t>
            </a:r>
            <a:endParaRPr lang="en-US" baseline="0" dirty="0"/>
          </a:p>
          <a:p>
            <a:endParaRPr lang="he-IL" dirty="0"/>
          </a:p>
          <a:p>
            <a:endParaRPr lang="en-US" dirty="0"/>
          </a:p>
        </p:txBody>
      </p:sp>
    </p:spTree>
    <p:extLst>
      <p:ext uri="{BB962C8B-B14F-4D97-AF65-F5344CB8AC3E}">
        <p14:creationId xmlns:p14="http://schemas.microsoft.com/office/powerpoint/2010/main" val="3401076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עכשיו נלמד מושג מאוד חשוב שקשור לפולימורפיזם – מחלקות אבסטרקטיות</a:t>
            </a:r>
            <a:endParaRPr dirty="0"/>
          </a:p>
        </p:txBody>
      </p:sp>
    </p:spTree>
    <p:extLst>
      <p:ext uri="{BB962C8B-B14F-4D97-AF65-F5344CB8AC3E}">
        <p14:creationId xmlns:p14="http://schemas.microsoft.com/office/powerpoint/2010/main" val="2236318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baseline="0" dirty="0"/>
              <a:t>קריאה נוספת</a:t>
            </a:r>
            <a:r>
              <a:rPr lang="he-IL" baseline="0" dirty="0"/>
              <a:t>:</a:t>
            </a:r>
          </a:p>
          <a:p>
            <a:pPr marL="158750" indent="0" algn="r" rtl="1">
              <a:buNone/>
            </a:pPr>
            <a:r>
              <a:rPr lang="en-US" baseline="0" dirty="0"/>
              <a:t>https://en.wikipedia.org/wiki/Virtual_inheritance</a:t>
            </a:r>
            <a:endParaRPr lang="he-IL" baseline="0" dirty="0"/>
          </a:p>
          <a:p>
            <a:pPr marL="158750" indent="0" algn="r" rtl="1">
              <a:buNone/>
            </a:pPr>
            <a:endParaRPr lang="en-US" baseline="0" dirty="0"/>
          </a:p>
          <a:p>
            <a:pPr marL="158750" indent="0" algn="r" rtl="1">
              <a:buNone/>
            </a:pPr>
            <a:r>
              <a:rPr lang="he-IL" baseline="0" dirty="0"/>
              <a:t>דוגמא לשימוש מעניין בירושה וירטואלית:</a:t>
            </a:r>
          </a:p>
          <a:p>
            <a:pPr marL="158750" indent="0" algn="r" rtl="1">
              <a:buNone/>
            </a:pPr>
            <a:r>
              <a:rPr lang="en-US" baseline="0" dirty="0"/>
              <a:t>https://www.cprogramming.com/tutorial/virtual_inheritance.html</a:t>
            </a:r>
            <a:endParaRPr lang="he-IL" baseline="0" dirty="0"/>
          </a:p>
          <a:p>
            <a:pPr marL="158750" indent="0" algn="r" rtl="1">
              <a:buNone/>
            </a:pPr>
            <a:endParaRPr lang="he-IL" baseline="0" dirty="0"/>
          </a:p>
          <a:p>
            <a:pPr marL="158750" indent="0">
              <a:buNone/>
            </a:pPr>
            <a:endParaRPr lang="en-US" dirty="0"/>
          </a:p>
        </p:txBody>
      </p:sp>
    </p:spTree>
    <p:extLst>
      <p:ext uri="{BB962C8B-B14F-4D97-AF65-F5344CB8AC3E}">
        <p14:creationId xmlns:p14="http://schemas.microsoft.com/office/powerpoint/2010/main" val="13066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שימו</a:t>
            </a:r>
            <a:r>
              <a:rPr lang="he-IL" baseline="0" dirty="0"/>
              <a:t> לב לשימוש ב- </a:t>
            </a:r>
            <a:r>
              <a:rPr lang="en-US" baseline="0" dirty="0"/>
              <a:t>virtual</a:t>
            </a:r>
            <a:r>
              <a:rPr lang="he-IL" baseline="0" dirty="0"/>
              <a:t> בהצהרת הירושה של המחלקות </a:t>
            </a:r>
            <a:r>
              <a:rPr lang="en-US" baseline="0" dirty="0"/>
              <a:t>Donkey</a:t>
            </a:r>
            <a:r>
              <a:rPr lang="he-IL" baseline="0" dirty="0"/>
              <a:t> ו- </a:t>
            </a:r>
            <a:r>
              <a:rPr lang="en-US" baseline="0" dirty="0"/>
              <a:t>Horse</a:t>
            </a:r>
            <a:endParaRPr lang="he-IL" baseline="0" dirty="0"/>
          </a:p>
          <a:p>
            <a:pPr marL="158750" indent="0" algn="r" rtl="1">
              <a:buNone/>
            </a:pPr>
            <a:r>
              <a:rPr lang="he-IL" b="1" baseline="0" dirty="0"/>
              <a:t>חשוב!</a:t>
            </a:r>
            <a:r>
              <a:rPr lang="he-IL" baseline="0" dirty="0"/>
              <a:t> השימוש בירושה וירטואלית אמנם מונע את בעיית היהלום אולם שימוש כזה מצביע לרוב על תכנון לא נכון של המערכת (ובאופן כללי, גם שימוש מרובֶּה בירושה מרובָּה).</a:t>
            </a:r>
          </a:p>
          <a:p>
            <a:pPr marL="158750" indent="0" algn="r" rtl="1">
              <a:buNone/>
            </a:pPr>
            <a:endParaRPr lang="en-US" baseline="0" dirty="0"/>
          </a:p>
          <a:p>
            <a:pPr marL="158750" indent="0" algn="r" rtl="1">
              <a:buNone/>
            </a:pPr>
            <a:r>
              <a:rPr lang="he-IL" b="1" baseline="0" dirty="0"/>
              <a:t>לקריאה נוספת</a:t>
            </a:r>
            <a:r>
              <a:rPr lang="he-IL" baseline="0" dirty="0"/>
              <a:t>:</a:t>
            </a:r>
            <a:br>
              <a:rPr lang="en-US" baseline="0" dirty="0"/>
            </a:br>
            <a:r>
              <a:rPr lang="en-US" baseline="0" dirty="0"/>
              <a:t>https://stackoverflow.com/questions/2659116/how-does-virtual-inheritance-solve-the-diamond-multiple-inheritance-ambiguity</a:t>
            </a:r>
            <a:endParaRPr lang="he-IL" baseline="0" dirty="0"/>
          </a:p>
          <a:p>
            <a:pPr marL="158750" indent="0" algn="r" rtl="1">
              <a:buNone/>
            </a:pPr>
            <a:endParaRPr lang="he-IL" baseline="0" dirty="0"/>
          </a:p>
          <a:p>
            <a:pPr marL="158750" indent="0">
              <a:buNone/>
            </a:pPr>
            <a:endParaRPr lang="en-US" dirty="0"/>
          </a:p>
        </p:txBody>
      </p:sp>
    </p:spTree>
    <p:extLst>
      <p:ext uri="{BB962C8B-B14F-4D97-AF65-F5344CB8AC3E}">
        <p14:creationId xmlns:p14="http://schemas.microsoft.com/office/powerpoint/2010/main" val="1058830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עכשיו נלמד מושג מאוד חשוב שקשור לפולימורפיזם – מחלקות אבסטרקטיות</a:t>
            </a:r>
            <a:endParaRPr dirty="0"/>
          </a:p>
        </p:txBody>
      </p:sp>
    </p:spTree>
    <p:extLst>
      <p:ext uri="{BB962C8B-B14F-4D97-AF65-F5344CB8AC3E}">
        <p14:creationId xmlns:p14="http://schemas.microsoft.com/office/powerpoint/2010/main" val="1402023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13116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dirty="0"/>
              <a:t>החומר של שיעור 5 סוגר את התיאוריה שנלמד על </a:t>
            </a:r>
            <a:r>
              <a:rPr lang="en-US" dirty="0"/>
              <a:t>OOP</a:t>
            </a:r>
            <a:r>
              <a:rPr lang="he-IL" dirty="0"/>
              <a:t>.</a:t>
            </a:r>
          </a:p>
          <a:p>
            <a:pPr algn="r" rtl="1"/>
            <a:endParaRPr lang="he-IL" dirty="0"/>
          </a:p>
          <a:p>
            <a:pPr algn="r" rtl="1"/>
            <a:r>
              <a:rPr lang="he-IL" dirty="0"/>
              <a:t>ניתן לקרוא את </a:t>
            </a:r>
            <a:r>
              <a:rPr lang="he-IL" b="0" dirty="0"/>
              <a:t>ה</a:t>
            </a:r>
            <a:r>
              <a:rPr lang="he-IL" b="1" dirty="0"/>
              <a:t>סיכום שיעור </a:t>
            </a:r>
            <a:r>
              <a:rPr lang="he-IL" dirty="0"/>
              <a:t>שבו יש נקודות חשובות שעליהן עברנו בשיעור, ולוודא שהבנו את המושגים העיקריים.</a:t>
            </a:r>
          </a:p>
          <a:p>
            <a:pPr algn="r" rtl="1"/>
            <a:r>
              <a:rPr lang="he-IL" dirty="0"/>
              <a:t>כדאי לעבור על המצגת פעם נוספת, הפעם לקרוא גם את ההוראות שהיו למדריך/ה.</a:t>
            </a:r>
          </a:p>
          <a:p>
            <a:pPr algn="r" rtl="1"/>
            <a:r>
              <a:rPr lang="he-IL" dirty="0"/>
              <a:t>מאוד מומלץ לנסות את הדוגמאות שהיו בכיתה</a:t>
            </a:r>
            <a:br>
              <a:rPr lang="en-US" dirty="0"/>
            </a:br>
            <a:br>
              <a:rPr lang="en-US" dirty="0"/>
            </a:br>
            <a:r>
              <a:rPr lang="he-IL" dirty="0"/>
              <a:t>אחרי שאנחנו סגורים על החומר מומלץ להמשיך לתרגיל הבית שבו נממש צייר צורות.</a:t>
            </a: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0" dirty="0"/>
              <a:t>למעשה היום נעבור על העיקרון האחרון בקורס שלנו במסגרת גישת התכנות </a:t>
            </a:r>
            <a:r>
              <a:rPr lang="en-US" b="0" dirty="0"/>
              <a:t>OOP</a:t>
            </a:r>
            <a:r>
              <a:rPr lang="he-IL" b="0" dirty="0"/>
              <a:t>.</a:t>
            </a:r>
          </a:p>
          <a:p>
            <a:pPr marL="158750" indent="0" algn="r" rtl="1">
              <a:buNone/>
            </a:pPr>
            <a:r>
              <a:rPr lang="he-IL" b="0" dirty="0"/>
              <a:t>ארבע עקרונות הבסיס בתכנות מונחה עצמים הם:</a:t>
            </a:r>
          </a:p>
          <a:p>
            <a:pPr marL="457200" indent="-298450" algn="r" rtl="1">
              <a:buFontTx/>
              <a:buChar char="-"/>
            </a:pPr>
            <a:r>
              <a:rPr lang="he-IL" b="0" dirty="0"/>
              <a:t>אבסטרקציה</a:t>
            </a:r>
          </a:p>
          <a:p>
            <a:pPr marL="457200" indent="-298450" algn="r" rtl="1">
              <a:buFontTx/>
              <a:buChar char="-"/>
            </a:pPr>
            <a:r>
              <a:rPr lang="he-IL" b="0" dirty="0" err="1"/>
              <a:t>כימוס</a:t>
            </a:r>
            <a:endParaRPr lang="he-IL" b="0" dirty="0"/>
          </a:p>
          <a:p>
            <a:pPr marL="457200" indent="-298450" algn="r" rtl="1">
              <a:buFontTx/>
              <a:buChar char="-"/>
            </a:pPr>
            <a:r>
              <a:rPr lang="he-IL" b="0" dirty="0"/>
              <a:t>ירושה</a:t>
            </a:r>
          </a:p>
          <a:p>
            <a:pPr marL="457200" indent="-298450" algn="r" rtl="1">
              <a:buFontTx/>
              <a:buChar char="-"/>
            </a:pPr>
            <a:r>
              <a:rPr lang="he-IL" b="0" dirty="0"/>
              <a:t>פולימורפיזם</a:t>
            </a:r>
            <a:br>
              <a:rPr lang="en-US" b="0" dirty="0"/>
            </a:br>
            <a:endParaRPr lang="en-US" b="1" dirty="0"/>
          </a:p>
          <a:p>
            <a:pPr marL="158750" indent="0" algn="r" rtl="1">
              <a:buNone/>
            </a:pPr>
            <a:r>
              <a:rPr lang="he-IL" b="1" dirty="0"/>
              <a:t>חשוב!</a:t>
            </a:r>
            <a:r>
              <a:rPr lang="he-IL" baseline="0" dirty="0"/>
              <a:t> פולימורפיזם הוא המשך ישיר של ירושה (ב- </a:t>
            </a:r>
            <a:r>
              <a:rPr lang="en-US" baseline="0" dirty="0" err="1"/>
              <a:t>c++</a:t>
            </a:r>
            <a:r>
              <a:rPr lang="he-IL" baseline="0" dirty="0"/>
              <a:t>) ולכן כדאי לחזור על החומר במידה ומשהו לא מובן</a:t>
            </a:r>
          </a:p>
          <a:p>
            <a:pPr marL="158750" indent="0" algn="r" rtl="1">
              <a:buNone/>
            </a:pPr>
            <a:r>
              <a:rPr lang="he-IL" b="1" baseline="0" dirty="0"/>
              <a:t>חשוב 2!</a:t>
            </a:r>
            <a:r>
              <a:rPr lang="he-IL" baseline="0" dirty="0"/>
              <a:t> פולימורפיזם לא חייב להיות מבוסס על ירושה וישנן דרכים אחרות להשיג התנהגות פולימורפית.</a:t>
            </a:r>
          </a:p>
          <a:p>
            <a:pPr marL="158750" indent="0" algn="r" rtl="1">
              <a:buNone/>
            </a:pPr>
            <a:endParaRPr lang="he-IL" baseline="0" dirty="0"/>
          </a:p>
          <a:p>
            <a:pPr marL="158750" indent="0" algn="r" rtl="1">
              <a:buNone/>
            </a:pPr>
            <a:r>
              <a:rPr lang="he-IL" b="1" baseline="0" dirty="0"/>
              <a:t>לקריאה נוספת:</a:t>
            </a:r>
          </a:p>
          <a:p>
            <a:pPr marL="158750" indent="0" algn="r" rtl="1">
              <a:buNone/>
            </a:pPr>
            <a:r>
              <a:rPr lang="en-US" dirty="0"/>
              <a:t>https://dzone.com/articles/polymorphism-and-inheritance</a:t>
            </a:r>
            <a:endParaRPr lang="he-IL" dirty="0"/>
          </a:p>
          <a:p>
            <a:pPr marL="158750" indent="0">
              <a:buNone/>
            </a:pPr>
            <a:endParaRPr lang="en-US" dirty="0"/>
          </a:p>
        </p:txBody>
      </p:sp>
    </p:spTree>
    <p:extLst>
      <p:ext uri="{BB962C8B-B14F-4D97-AF65-F5344CB8AC3E}">
        <p14:creationId xmlns:p14="http://schemas.microsoft.com/office/powerpoint/2010/main" val="352557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957e3bffc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957e3bffc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from Greek π</a:t>
            </a:r>
            <a:r>
              <a:rPr lang="en-US" dirty="0" err="1"/>
              <a:t>ολύς</a:t>
            </a:r>
            <a:r>
              <a:rPr lang="en-US" dirty="0"/>
              <a:t>, polys, "many, much" and </a:t>
            </a:r>
            <a:r>
              <a:rPr lang="en-US" dirty="0" err="1"/>
              <a:t>μορφή</a:t>
            </a:r>
            <a:r>
              <a:rPr lang="en-US" dirty="0"/>
              <a:t>, </a:t>
            </a:r>
            <a:r>
              <a:rPr lang="en-US" dirty="0" err="1"/>
              <a:t>morphē</a:t>
            </a:r>
            <a:r>
              <a:rPr lang="en-US" dirty="0"/>
              <a:t>, "form, shape"</a:t>
            </a:r>
          </a:p>
          <a:p>
            <a:pPr marL="158750" indent="0" algn="r" rtl="1">
              <a:buNone/>
            </a:pPr>
            <a:endParaRPr lang="he-IL" dirty="0"/>
          </a:p>
          <a:p>
            <a:pPr marL="158750" indent="0" algn="r" rtl="1">
              <a:buNone/>
            </a:pPr>
            <a:endParaRPr lang="en-US" dirty="0"/>
          </a:p>
        </p:txBody>
      </p:sp>
    </p:spTree>
    <p:extLst>
      <p:ext uri="{BB962C8B-B14F-4D97-AF65-F5344CB8AC3E}">
        <p14:creationId xmlns:p14="http://schemas.microsoft.com/office/powerpoint/2010/main" val="208669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baseline="0" dirty="0"/>
              <a:t>שאלה:</a:t>
            </a:r>
          </a:p>
          <a:p>
            <a:pPr marL="158750" indent="0" algn="r" rtl="1">
              <a:buNone/>
            </a:pPr>
            <a:r>
              <a:rPr lang="he-IL" baseline="0" dirty="0"/>
              <a:t>חשבו על מקרים כאלה לפני שתמשיכו הלאה</a:t>
            </a:r>
          </a:p>
          <a:p>
            <a:pPr marL="158750" indent="0" algn="r" rtl="1">
              <a:buNone/>
            </a:pPr>
            <a:endParaRPr lang="he-IL" baseline="0" dirty="0"/>
          </a:p>
          <a:p>
            <a:pPr marL="158750" indent="0" algn="r" rtl="1">
              <a:buNone/>
            </a:pPr>
            <a:r>
              <a:rPr lang="he-IL" b="1" baseline="0" dirty="0"/>
              <a:t>תשובה:</a:t>
            </a:r>
            <a:br>
              <a:rPr lang="en-US" b="1" baseline="0" dirty="0"/>
            </a:br>
            <a:r>
              <a:rPr lang="he-IL" dirty="0"/>
              <a:t>השימוש ב- </a:t>
            </a:r>
            <a:r>
              <a:rPr lang="en-US" dirty="0" err="1"/>
              <a:t>DebugStack</a:t>
            </a:r>
            <a:r>
              <a:rPr lang="he-IL" dirty="0"/>
              <a:t> או </a:t>
            </a:r>
            <a:r>
              <a:rPr lang="en-US" dirty="0" err="1"/>
              <a:t>SimpleStack</a:t>
            </a:r>
            <a:r>
              <a:rPr lang="he-IL" dirty="0"/>
              <a:t> כפי שמופיע בהמשך</a:t>
            </a:r>
            <a:r>
              <a:rPr lang="he-IL" baseline="0" dirty="0"/>
              <a:t> ה</a:t>
            </a:r>
            <a:r>
              <a:rPr lang="he-IL" dirty="0"/>
              <a:t>מצגת הוא דוגמא טובה. </a:t>
            </a:r>
            <a:br>
              <a:rPr lang="en-US" dirty="0"/>
            </a:br>
            <a:r>
              <a:rPr lang="he-IL" dirty="0"/>
              <a:t>עבודה עם "משפחות"</a:t>
            </a:r>
            <a:r>
              <a:rPr lang="en-US" dirty="0"/>
              <a:t> </a:t>
            </a:r>
            <a:r>
              <a:rPr lang="he-IL" dirty="0"/>
              <a:t>אובייקטים היא דוגמא נוספת</a:t>
            </a:r>
            <a:r>
              <a:rPr lang="en-US" dirty="0"/>
              <a:t> </a:t>
            </a:r>
            <a:r>
              <a:rPr lang="he-IL" dirty="0"/>
              <a:t>– למשל, שימוש במחלקות המייצגות רצף בתים (</a:t>
            </a:r>
            <a:r>
              <a:rPr lang="en-US" dirty="0"/>
              <a:t>Stream</a:t>
            </a:r>
            <a:r>
              <a:rPr lang="he-IL" dirty="0"/>
              <a:t>), ורק בזמן ריצה מחליטים אם לעבוד עם רצף בתים מהדיסק (כקובץ) או מהזיכרון (כמחרוזת) או בכלל מהרשת.</a:t>
            </a:r>
            <a:br>
              <a:rPr lang="en-US" dirty="0"/>
            </a:br>
            <a:r>
              <a:rPr lang="he-IL" dirty="0"/>
              <a:t>שימוש באלגוריתמים שונים בזמן ריצה – למשל, נבחר אלגוריתם מיון יעיל אבל כזה שצורך הרבה זיכרון רק במידה ואנחנו רצים על מחשב עם הרבה זיכרון, בכל מקרה אחר נבחר להפעיל אלגוריתם מיון יעיל פחות שצורך מעט זיכרון.</a:t>
            </a:r>
          </a:p>
          <a:p>
            <a:pPr marL="158750" indent="0" algn="r" rtl="1">
              <a:buNone/>
            </a:pPr>
            <a:endParaRPr lang="he-IL" dirty="0"/>
          </a:p>
          <a:p>
            <a:pPr marL="158750" indent="0">
              <a:buNone/>
            </a:pPr>
            <a:endParaRPr lang="en-US" dirty="0"/>
          </a:p>
        </p:txBody>
      </p:sp>
    </p:spTree>
    <p:extLst>
      <p:ext uri="{BB962C8B-B14F-4D97-AF65-F5344CB8AC3E}">
        <p14:creationId xmlns:p14="http://schemas.microsoft.com/office/powerpoint/2010/main" val="3166003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שימו לב</a:t>
            </a:r>
            <a:r>
              <a:rPr lang="he-IL" b="0" dirty="0"/>
              <a:t> אפשר להשתמש בירושה עם </a:t>
            </a:r>
            <a:r>
              <a:rPr lang="en-US" b="0" dirty="0"/>
              <a:t>structs</a:t>
            </a:r>
            <a:r>
              <a:rPr lang="he-IL" b="0" dirty="0"/>
              <a:t>,</a:t>
            </a:r>
            <a:br>
              <a:rPr lang="en-US" b="0" dirty="0"/>
            </a:br>
            <a:r>
              <a:rPr lang="he-IL" b="0" dirty="0"/>
              <a:t>חשוב שנזכור שכברירת מחדל השדות של </a:t>
            </a:r>
            <a:r>
              <a:rPr lang="en-US" b="0" dirty="0"/>
              <a:t>class</a:t>
            </a:r>
            <a:r>
              <a:rPr lang="he-IL" b="0" dirty="0"/>
              <a:t> מוגדרים </a:t>
            </a:r>
            <a:r>
              <a:rPr lang="en-US" b="0" dirty="0"/>
              <a:t>private</a:t>
            </a:r>
            <a:r>
              <a:rPr lang="he-IL" b="0" dirty="0"/>
              <a:t>,</a:t>
            </a:r>
            <a:br>
              <a:rPr lang="en-US" b="0" dirty="0"/>
            </a:br>
            <a:r>
              <a:rPr lang="he-IL" b="0" dirty="0"/>
              <a:t>השדות של </a:t>
            </a:r>
            <a:r>
              <a:rPr lang="en-US" b="0" dirty="0"/>
              <a:t>struct</a:t>
            </a:r>
            <a:r>
              <a:rPr lang="he-IL" b="0" dirty="0"/>
              <a:t> יוגדרו </a:t>
            </a:r>
            <a:r>
              <a:rPr lang="en-US" b="0" dirty="0"/>
              <a:t>public</a:t>
            </a:r>
            <a:r>
              <a:rPr lang="he-IL" b="0" dirty="0"/>
              <a:t>.</a:t>
            </a:r>
            <a:endParaRPr lang="en-US" b="1" dirty="0"/>
          </a:p>
          <a:p>
            <a:pPr marL="158750" indent="0" algn="r" rtl="1">
              <a:buNone/>
            </a:pPr>
            <a:endParaRPr lang="en-US" dirty="0"/>
          </a:p>
          <a:p>
            <a:pPr marL="158750" indent="0" algn="r" rtl="1">
              <a:buNone/>
            </a:pPr>
            <a:r>
              <a:rPr lang="he-IL" dirty="0"/>
              <a:t>נרצה</a:t>
            </a:r>
            <a:r>
              <a:rPr lang="he-IL" baseline="0" dirty="0"/>
              <a:t> לממש משהו דומה למה שמוצג כאן (זהו </a:t>
            </a:r>
            <a:r>
              <a:rPr lang="he-IL" baseline="0" dirty="0" err="1"/>
              <a:t>פסאודו</a:t>
            </a:r>
            <a:r>
              <a:rPr lang="he-IL" baseline="0" dirty="0"/>
              <a:t> קוד)</a:t>
            </a:r>
            <a:r>
              <a:rPr lang="en-US" baseline="0" dirty="0"/>
              <a:t>.</a:t>
            </a:r>
          </a:p>
          <a:p>
            <a:pPr marL="158750" indent="0" algn="r" rtl="1">
              <a:buNone/>
            </a:pPr>
            <a:endParaRPr lang="he-IL" baseline="0" dirty="0"/>
          </a:p>
          <a:p>
            <a:pPr marL="158750" indent="0" algn="r" rtl="1">
              <a:buNone/>
            </a:pPr>
            <a:r>
              <a:rPr lang="he-IL" baseline="0" dirty="0"/>
              <a:t>כלומר, נרצה לדחות את ההחלטה לאיזו פונקציה לקרוא לזמן ריצה:</a:t>
            </a:r>
          </a:p>
          <a:p>
            <a:pPr marL="158750" indent="0" algn="r" rtl="1">
              <a:buNone/>
            </a:pPr>
            <a:r>
              <a:rPr lang="he-IL" baseline="0" dirty="0"/>
              <a:t>בהינתן אובייקט מסוג </a:t>
            </a:r>
            <a:r>
              <a:rPr lang="en-US" baseline="0" dirty="0" err="1"/>
              <a:t>SimpleStack</a:t>
            </a:r>
            <a:r>
              <a:rPr lang="he-IL" baseline="0" dirty="0"/>
              <a:t> נרצה שתתבצע הפונקציה </a:t>
            </a:r>
            <a:r>
              <a:rPr lang="en-US" baseline="0" dirty="0"/>
              <a:t>Clean</a:t>
            </a:r>
            <a:r>
              <a:rPr lang="he-IL" baseline="0" dirty="0"/>
              <a:t> שלו.</a:t>
            </a:r>
          </a:p>
          <a:p>
            <a:pPr marL="158750" indent="0" algn="r" rtl="1">
              <a:buNone/>
            </a:pPr>
            <a:r>
              <a:rPr lang="he-IL" baseline="0" dirty="0"/>
              <a:t>בהינתן אובייקט מסוג </a:t>
            </a:r>
            <a:r>
              <a:rPr lang="en-US" baseline="0" dirty="0" err="1"/>
              <a:t>DebugStack</a:t>
            </a:r>
            <a:r>
              <a:rPr lang="he-IL" baseline="0" dirty="0"/>
              <a:t> נרצה שתתבצע הפונקציה </a:t>
            </a:r>
            <a:r>
              <a:rPr lang="en-US" baseline="0" dirty="0"/>
              <a:t>Clean</a:t>
            </a:r>
            <a:r>
              <a:rPr lang="he-IL" baseline="0" dirty="0"/>
              <a:t> שלו</a:t>
            </a:r>
          </a:p>
          <a:p>
            <a:pPr marL="158750" indent="0" algn="r" rtl="1">
              <a:buNone/>
            </a:pPr>
            <a:r>
              <a:rPr lang="he-IL" baseline="0" dirty="0"/>
              <a:t>ובאופן כללי, בהינתן אובייקט מסוג </a:t>
            </a:r>
            <a:r>
              <a:rPr lang="en-US" baseline="0" dirty="0" err="1"/>
              <a:t>SimpleStack</a:t>
            </a:r>
            <a:r>
              <a:rPr lang="he-IL" baseline="0" dirty="0"/>
              <a:t> או כל אובייקט היורש ממנו, נרצה שתופעל הפונקציה </a:t>
            </a:r>
            <a:r>
              <a:rPr lang="en-US" baseline="0" dirty="0"/>
              <a:t>Clean</a:t>
            </a:r>
            <a:r>
              <a:rPr lang="he-IL" baseline="0" dirty="0"/>
              <a:t> המתאימה שלו.</a:t>
            </a:r>
          </a:p>
          <a:p>
            <a:pPr marL="158750" indent="0" algn="r" rtl="1">
              <a:buNone/>
            </a:pPr>
            <a:endParaRPr lang="he-IL" baseline="0" dirty="0"/>
          </a:p>
          <a:p>
            <a:pPr marL="158750" indent="0" algn="r" rtl="1">
              <a:buNone/>
            </a:pPr>
            <a:r>
              <a:rPr lang="he-IL" b="1" baseline="0" dirty="0"/>
              <a:t>שאלה:</a:t>
            </a:r>
            <a:br>
              <a:rPr lang="en-US" b="1" baseline="0" dirty="0"/>
            </a:br>
            <a:r>
              <a:rPr lang="he-IL" baseline="0" dirty="0"/>
              <a:t>איך נממש את הקוד? (</a:t>
            </a:r>
            <a:r>
              <a:rPr lang="he-IL" dirty="0"/>
              <a:t>חשבו על מימושים שונים והתייחסו ליתרונות והחסרונות שלהם</a:t>
            </a:r>
            <a:r>
              <a:rPr lang="he-IL" baseline="0" dirty="0"/>
              <a:t>)</a:t>
            </a:r>
            <a:br>
              <a:rPr lang="en-US" baseline="0" dirty="0"/>
            </a:br>
            <a:br>
              <a:rPr lang="en-US" baseline="0" dirty="0"/>
            </a:br>
            <a:r>
              <a:rPr lang="he-IL" b="1" baseline="0" dirty="0"/>
              <a:t>תשובה:</a:t>
            </a:r>
            <a:br>
              <a:rPr lang="en-US" b="1" baseline="0" dirty="0"/>
            </a:br>
            <a:r>
              <a:rPr lang="he-IL" dirty="0"/>
              <a:t>ניתן לממש את </a:t>
            </a:r>
            <a:r>
              <a:rPr lang="he-IL" dirty="0" err="1"/>
              <a:t>פסאודו</a:t>
            </a:r>
            <a:r>
              <a:rPr lang="he-IL" dirty="0"/>
              <a:t> קוד הזה בדרכים רבות ומגוונות:</a:t>
            </a:r>
            <a:br>
              <a:rPr lang="en-US" dirty="0"/>
            </a:br>
            <a:r>
              <a:rPr lang="he-IL" dirty="0"/>
              <a:t>שימוש ב- </a:t>
            </a:r>
            <a:r>
              <a:rPr lang="en-US" dirty="0"/>
              <a:t>define</a:t>
            </a:r>
            <a:r>
              <a:rPr lang="he-IL" dirty="0"/>
              <a:t> אפשרי אך לא נכון. הבחירה תתבצע תמיד בזמן קומפילציה.</a:t>
            </a:r>
            <a:br>
              <a:rPr lang="en-US" dirty="0"/>
            </a:br>
            <a:r>
              <a:rPr lang="he-IL" dirty="0"/>
              <a:t>שימוש בתנאי </a:t>
            </a:r>
            <a:r>
              <a:rPr lang="en-US" dirty="0"/>
              <a:t>if \ switch</a:t>
            </a:r>
            <a:r>
              <a:rPr lang="he-IL" dirty="0"/>
              <a:t> .. רעיון דומה מוצג באחת השקופית. ישנם חסרונות רבים לגישה זו: תחזוקה קשה, באגים, מקרי קצה לא מטופלים, קושי בהוספת קוד </a:t>
            </a:r>
            <a:r>
              <a:rPr lang="he-IL" dirty="0" err="1"/>
              <a:t>וכו</a:t>
            </a:r>
            <a:r>
              <a:rPr lang="he-IL" dirty="0"/>
              <a:t>'..</a:t>
            </a:r>
            <a:br>
              <a:rPr lang="en-US" dirty="0"/>
            </a:br>
            <a:r>
              <a:rPr lang="he-IL" dirty="0"/>
              <a:t>שימוש במצביעים לפונקציות: הכיוון הוא טוב ומאפשר גמישות רבה. יחד עם זאת הקוד קשה יחסית לתחזוקה ולהרחבה ויש תלות רבה בחתימת הפונקציות</a:t>
            </a:r>
          </a:p>
          <a:p>
            <a:pPr marL="0" marR="0" lvl="0" indent="0" algn="r" defTabSz="914400" rtl="1" eaLnBrk="1" fontAlgn="auto" latinLnBrk="0" hangingPunct="1">
              <a:lnSpc>
                <a:spcPct val="100000"/>
              </a:lnSpc>
              <a:spcBef>
                <a:spcPts val="0"/>
              </a:spcBef>
              <a:spcAft>
                <a:spcPts val="0"/>
              </a:spcAft>
              <a:buClrTx/>
              <a:buSzTx/>
              <a:buNone/>
              <a:tabLst/>
              <a:defRPr/>
            </a:pPr>
            <a:endParaRPr lang="he-IL" baseline="0" dirty="0"/>
          </a:p>
          <a:p>
            <a:pPr marL="158750" indent="0" algn="r" rtl="1">
              <a:buNone/>
            </a:pPr>
            <a:endParaRPr lang="he-IL" dirty="0"/>
          </a:p>
          <a:p>
            <a:pPr marL="158750" indent="0" algn="r" rtl="1">
              <a:buNone/>
            </a:pPr>
            <a:r>
              <a:rPr lang="he-IL" b="1" dirty="0"/>
              <a:t>הערות:</a:t>
            </a:r>
          </a:p>
          <a:p>
            <a:pPr marL="158750" indent="0" algn="r" rtl="1">
              <a:buNone/>
            </a:pPr>
            <a:r>
              <a:rPr lang="he-IL" dirty="0"/>
              <a:t>כבר</a:t>
            </a:r>
            <a:r>
              <a:rPr lang="he-IL" baseline="0" dirty="0"/>
              <a:t> פגשנו את שתי המחלקות הללו בעבר</a:t>
            </a:r>
            <a:r>
              <a:rPr lang="en-US" baseline="0" dirty="0"/>
              <a:t>.</a:t>
            </a:r>
            <a:r>
              <a:rPr lang="he-IL" baseline="0" dirty="0"/>
              <a:t> כשלמדנו על ירושה.</a:t>
            </a:r>
          </a:p>
          <a:p>
            <a:pPr marL="158750" indent="0" algn="r" rtl="1">
              <a:buNone/>
            </a:pPr>
            <a:r>
              <a:rPr lang="he-IL" baseline="0" dirty="0"/>
              <a:t>תפקידה של הפונקציה </a:t>
            </a:r>
            <a:r>
              <a:rPr lang="en-US" baseline="0" dirty="0"/>
              <a:t>Clean</a:t>
            </a:r>
            <a:r>
              <a:rPr lang="he-IL" baseline="0" dirty="0"/>
              <a:t> "לנקות" את המחסנית (למחוק את כל איבריה). זוהי פונקציה שכיחה של מחלקות המחזיקות מידע כלשהו.</a:t>
            </a:r>
          </a:p>
          <a:p>
            <a:pPr marL="158750" indent="0">
              <a:buNone/>
            </a:pPr>
            <a:endParaRPr lang="en-US" dirty="0"/>
          </a:p>
        </p:txBody>
      </p:sp>
    </p:spTree>
    <p:extLst>
      <p:ext uri="{BB962C8B-B14F-4D97-AF65-F5344CB8AC3E}">
        <p14:creationId xmlns:p14="http://schemas.microsoft.com/office/powerpoint/2010/main" val="103587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אפשרות אחת היא לבצע את ההחלטה ע"י</a:t>
            </a:r>
            <a:r>
              <a:rPr lang="he-IL" baseline="0" dirty="0"/>
              <a:t> שימוש במשתנה המייצג את סוג האובייקט. </a:t>
            </a:r>
          </a:p>
          <a:p>
            <a:pPr marL="158750" indent="0" algn="r" rtl="1">
              <a:buNone/>
            </a:pPr>
            <a:r>
              <a:rPr lang="he-IL" dirty="0"/>
              <a:t>שימו לב להמרה ש</a:t>
            </a:r>
            <a:r>
              <a:rPr lang="he-IL" baseline="0" dirty="0"/>
              <a:t>ל הטיפוסים (</a:t>
            </a:r>
            <a:r>
              <a:rPr lang="en-US" baseline="0" dirty="0"/>
              <a:t>cast</a:t>
            </a:r>
            <a:r>
              <a:rPr lang="he-IL" baseline="0" dirty="0"/>
              <a:t>). בהמשך עוד נרחיב בנושא זה. </a:t>
            </a:r>
          </a:p>
          <a:p>
            <a:pPr marL="158750" indent="0" algn="r" rtl="1">
              <a:buNone/>
            </a:pPr>
            <a:endParaRPr lang="he-IL" baseline="0" dirty="0"/>
          </a:p>
          <a:p>
            <a:pPr marL="158750" indent="0" algn="r" rtl="1">
              <a:buNone/>
            </a:pPr>
            <a:r>
              <a:rPr lang="he-IL" b="1" baseline="0" dirty="0"/>
              <a:t>שאלה:</a:t>
            </a:r>
          </a:p>
          <a:p>
            <a:pPr marL="158750" indent="0" algn="r" rtl="1">
              <a:buNone/>
            </a:pPr>
            <a:r>
              <a:rPr lang="he-IL" dirty="0"/>
              <a:t>בקוד</a:t>
            </a:r>
            <a:r>
              <a:rPr lang="he-IL" baseline="0" dirty="0"/>
              <a:t> זה ישנו באג ולכן לא יודפס דבר. מהו הבאג?</a:t>
            </a:r>
            <a:endParaRPr lang="en-US" baseline="0" dirty="0"/>
          </a:p>
          <a:p>
            <a:pPr marL="158750" indent="0" algn="r" rtl="1">
              <a:buNone/>
            </a:pPr>
            <a:r>
              <a:rPr lang="he-IL" baseline="0" dirty="0"/>
              <a:t>בנוסף, תוכלו להצביע על בעיות נוספות בקוד?</a:t>
            </a:r>
          </a:p>
          <a:p>
            <a:pPr marL="158750" indent="0" algn="r" rtl="1">
              <a:buNone/>
            </a:pPr>
            <a:endParaRPr lang="he-IL" dirty="0"/>
          </a:p>
          <a:p>
            <a:pPr marL="158750" indent="0" algn="r" rtl="1">
              <a:buNone/>
            </a:pPr>
            <a:r>
              <a:rPr lang="he-IL" b="1" dirty="0"/>
              <a:t>תשובה:</a:t>
            </a:r>
            <a:br>
              <a:rPr lang="en-US" b="1" dirty="0"/>
            </a:br>
            <a:r>
              <a:rPr lang="he-IL" dirty="0"/>
              <a:t>לא יודפס דבר מפני שאנחנו מעבירים את הערך 2 (שתיים) כסוג של טיפוס, אבל ערך זה לא מטופל בפונקציה. זו דוגמא אחת מני רבות לבאגים שעלולים לצוץ בשיטה זו. הקוד קשה מאוד להרחבה ולתחזוקה, יש פוטנציאל גבוה לבאגים ויש תלות חזקה מאוד בכל היררכיית המחלקות של </a:t>
            </a:r>
            <a:r>
              <a:rPr lang="en-US" dirty="0" err="1"/>
              <a:t>SimpleStack</a:t>
            </a:r>
            <a:r>
              <a:rPr lang="he-IL" dirty="0"/>
              <a:t>.</a:t>
            </a:r>
            <a:br>
              <a:rPr lang="en-US" dirty="0"/>
            </a:br>
            <a:r>
              <a:rPr lang="he-IL" dirty="0"/>
              <a:t>בעיות נוספות:</a:t>
            </a:r>
            <a:br>
              <a:rPr lang="en-US" dirty="0"/>
            </a:br>
            <a:r>
              <a:rPr lang="he-IL" dirty="0"/>
              <a:t>יש שימוש במספרי קסם (</a:t>
            </a:r>
            <a:r>
              <a:rPr lang="en-US" dirty="0"/>
              <a:t>magic number</a:t>
            </a:r>
            <a:r>
              <a:rPr lang="he-IL" dirty="0"/>
              <a:t>). מה זה 1? מה זה 0?</a:t>
            </a:r>
            <a:br>
              <a:rPr lang="en-US" dirty="0"/>
            </a:br>
            <a:endParaRPr lang="he-IL" dirty="0"/>
          </a:p>
          <a:p>
            <a:pPr marL="158750" indent="0" algn="r" rtl="1">
              <a:buNone/>
            </a:pPr>
            <a:endParaRPr lang="en-US" dirty="0"/>
          </a:p>
          <a:p>
            <a:pPr marL="158750" indent="0">
              <a:buNone/>
            </a:pPr>
            <a:endParaRPr lang="en-US" dirty="0"/>
          </a:p>
        </p:txBody>
      </p:sp>
    </p:spTree>
    <p:extLst>
      <p:ext uri="{BB962C8B-B14F-4D97-AF65-F5344CB8AC3E}">
        <p14:creationId xmlns:p14="http://schemas.microsoft.com/office/powerpoint/2010/main" val="1959454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ף ראשי">
  <p:cSld name="TITLE_1">
    <p:bg>
      <p:bgPr>
        <a:solidFill>
          <a:schemeClr val="dk2"/>
        </a:solidFill>
        <a:effectLst/>
      </p:bgPr>
    </p:bg>
    <p:spTree>
      <p:nvGrpSpPr>
        <p:cNvPr id="1" name="Shape 44"/>
        <p:cNvGrpSpPr/>
        <p:nvPr/>
      </p:nvGrpSpPr>
      <p:grpSpPr>
        <a:xfrm>
          <a:off x="0" y="0"/>
          <a:ext cx="0" cy="0"/>
          <a:chOff x="0" y="0"/>
          <a:chExt cx="0" cy="0"/>
        </a:xfrm>
      </p:grpSpPr>
      <p:sp>
        <p:nvSpPr>
          <p:cNvPr id="45" name="Google Shape;45;p7"/>
          <p:cNvSpPr/>
          <p:nvPr/>
        </p:nvSpPr>
        <p:spPr>
          <a:xfrm>
            <a:off x="-1455900" y="3151350"/>
            <a:ext cx="2904300" cy="290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35750" y="3717650"/>
            <a:ext cx="662400" cy="662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4572000" y="3523475"/>
            <a:ext cx="4032000" cy="1327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1500"/>
              <a:buNone/>
              <a:defRPr>
                <a:solidFill>
                  <a:srgbClr val="FFFFFF"/>
                </a:solidFill>
                <a:cs typeface="+mj-cs"/>
              </a:defRPr>
            </a:lvl1pPr>
            <a:lvl2pPr lvl="1" algn="r" rtl="0">
              <a:lnSpc>
                <a:spcPct val="100000"/>
              </a:lnSpc>
              <a:spcBef>
                <a:spcPts val="0"/>
              </a:spcBef>
              <a:spcAft>
                <a:spcPts val="0"/>
              </a:spcAft>
              <a:buClr>
                <a:srgbClr val="FFFFFF"/>
              </a:buClr>
              <a:buSzPts val="1500"/>
              <a:buNone/>
              <a:defRPr>
                <a:solidFill>
                  <a:srgbClr val="FFFFFF"/>
                </a:solidFill>
              </a:defRPr>
            </a:lvl2pPr>
            <a:lvl3pPr lvl="2" algn="r" rtl="0">
              <a:lnSpc>
                <a:spcPct val="100000"/>
              </a:lnSpc>
              <a:spcBef>
                <a:spcPts val="0"/>
              </a:spcBef>
              <a:spcAft>
                <a:spcPts val="0"/>
              </a:spcAft>
              <a:buClr>
                <a:srgbClr val="FFFFFF"/>
              </a:buClr>
              <a:buSzPts val="1500"/>
              <a:buNone/>
              <a:defRPr>
                <a:solidFill>
                  <a:srgbClr val="FFFFFF"/>
                </a:solidFill>
              </a:defRPr>
            </a:lvl3pPr>
            <a:lvl4pPr lvl="3" algn="r" rtl="0">
              <a:lnSpc>
                <a:spcPct val="100000"/>
              </a:lnSpc>
              <a:spcBef>
                <a:spcPts val="0"/>
              </a:spcBef>
              <a:spcAft>
                <a:spcPts val="0"/>
              </a:spcAft>
              <a:buClr>
                <a:srgbClr val="FFFFFF"/>
              </a:buClr>
              <a:buSzPts val="1500"/>
              <a:buNone/>
              <a:defRPr>
                <a:solidFill>
                  <a:srgbClr val="FFFFFF"/>
                </a:solidFill>
              </a:defRPr>
            </a:lvl4pPr>
            <a:lvl5pPr lvl="4" algn="r" rtl="0">
              <a:lnSpc>
                <a:spcPct val="100000"/>
              </a:lnSpc>
              <a:spcBef>
                <a:spcPts val="0"/>
              </a:spcBef>
              <a:spcAft>
                <a:spcPts val="0"/>
              </a:spcAft>
              <a:buClr>
                <a:srgbClr val="FFFFFF"/>
              </a:buClr>
              <a:buSzPts val="1500"/>
              <a:buNone/>
              <a:defRPr>
                <a:solidFill>
                  <a:srgbClr val="FFFFFF"/>
                </a:solidFill>
              </a:defRPr>
            </a:lvl5pPr>
            <a:lvl6pPr lvl="5" algn="r" rtl="0">
              <a:lnSpc>
                <a:spcPct val="100000"/>
              </a:lnSpc>
              <a:spcBef>
                <a:spcPts val="0"/>
              </a:spcBef>
              <a:spcAft>
                <a:spcPts val="0"/>
              </a:spcAft>
              <a:buClr>
                <a:srgbClr val="FFFFFF"/>
              </a:buClr>
              <a:buSzPts val="1500"/>
              <a:buNone/>
              <a:defRPr>
                <a:solidFill>
                  <a:srgbClr val="FFFFFF"/>
                </a:solidFill>
              </a:defRPr>
            </a:lvl6pPr>
            <a:lvl7pPr lvl="6" algn="r" rtl="0">
              <a:lnSpc>
                <a:spcPct val="100000"/>
              </a:lnSpc>
              <a:spcBef>
                <a:spcPts val="0"/>
              </a:spcBef>
              <a:spcAft>
                <a:spcPts val="0"/>
              </a:spcAft>
              <a:buClr>
                <a:srgbClr val="FFFFFF"/>
              </a:buClr>
              <a:buSzPts val="1500"/>
              <a:buNone/>
              <a:defRPr>
                <a:solidFill>
                  <a:srgbClr val="FFFFFF"/>
                </a:solidFill>
              </a:defRPr>
            </a:lvl7pPr>
            <a:lvl8pPr lvl="7" algn="r" rtl="0">
              <a:lnSpc>
                <a:spcPct val="100000"/>
              </a:lnSpc>
              <a:spcBef>
                <a:spcPts val="0"/>
              </a:spcBef>
              <a:spcAft>
                <a:spcPts val="0"/>
              </a:spcAft>
              <a:buClr>
                <a:srgbClr val="FFFFFF"/>
              </a:buClr>
              <a:buSzPts val="1500"/>
              <a:buNone/>
              <a:defRPr>
                <a:solidFill>
                  <a:srgbClr val="FFFFFF"/>
                </a:solidFill>
              </a:defRPr>
            </a:lvl8pPr>
            <a:lvl9pPr lvl="8" algn="r" rtl="0">
              <a:lnSpc>
                <a:spcPct val="100000"/>
              </a:lnSpc>
              <a:spcBef>
                <a:spcPts val="0"/>
              </a:spcBef>
              <a:spcAft>
                <a:spcPts val="0"/>
              </a:spcAft>
              <a:buClr>
                <a:srgbClr val="FFFFFF"/>
              </a:buClr>
              <a:buSzPts val="1500"/>
              <a:buNone/>
              <a:defRPr>
                <a:solidFill>
                  <a:srgbClr val="FFFFFF"/>
                </a:solidFill>
              </a:defRPr>
            </a:lvl9pPr>
          </a:lstStyle>
          <a:p>
            <a:endParaRPr/>
          </a:p>
        </p:txBody>
      </p:sp>
      <p:pic>
        <p:nvPicPr>
          <p:cNvPr id="48" name="Google Shape;48;p7"/>
          <p:cNvPicPr preferRelativeResize="0"/>
          <p:nvPr/>
        </p:nvPicPr>
        <p:blipFill>
          <a:blip r:embed="rId2"/>
          <a:srcRect/>
          <a:stretch/>
        </p:blipFill>
        <p:spPr>
          <a:xfrm>
            <a:off x="1" y="1311308"/>
            <a:ext cx="4609797" cy="3816613"/>
          </a:xfrm>
          <a:prstGeom prst="rect">
            <a:avLst/>
          </a:prstGeom>
          <a:noFill/>
          <a:ln>
            <a:noFill/>
          </a:ln>
        </p:spPr>
      </p:pic>
      <p:pic>
        <p:nvPicPr>
          <p:cNvPr id="49" name="Google Shape;49;p7"/>
          <p:cNvPicPr preferRelativeResize="0"/>
          <p:nvPr/>
        </p:nvPicPr>
        <p:blipFill>
          <a:blip r:embed="rId3">
            <a:alphaModFix/>
          </a:blip>
          <a:stretch>
            <a:fillRect/>
          </a:stretch>
        </p:blipFill>
        <p:spPr>
          <a:xfrm>
            <a:off x="5321180" y="527340"/>
            <a:ext cx="1163789" cy="290955"/>
          </a:xfrm>
          <a:prstGeom prst="rect">
            <a:avLst/>
          </a:prstGeom>
          <a:noFill/>
          <a:ln>
            <a:noFill/>
          </a:ln>
        </p:spPr>
      </p:pic>
      <p:sp>
        <p:nvSpPr>
          <p:cNvPr id="50" name="Google Shape;50;p7"/>
          <p:cNvSpPr/>
          <p:nvPr/>
        </p:nvSpPr>
        <p:spPr>
          <a:xfrm>
            <a:off x="203390" y="3055050"/>
            <a:ext cx="240000" cy="25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7"/>
          <p:cNvCxnSpPr/>
          <p:nvPr/>
        </p:nvCxnSpPr>
        <p:spPr>
          <a:xfrm>
            <a:off x="8897259"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52" name="Google Shape;52;p7"/>
          <p:cNvSpPr/>
          <p:nvPr/>
        </p:nvSpPr>
        <p:spPr>
          <a:xfrm>
            <a:off x="3650950" y="1767413"/>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3842450" y="1671713"/>
            <a:ext cx="95700" cy="95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3746650" y="1565788"/>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7"/>
          <p:cNvPicPr preferRelativeResize="0"/>
          <p:nvPr/>
        </p:nvPicPr>
        <p:blipFill>
          <a:blip r:embed="rId4">
            <a:alphaModFix/>
          </a:blip>
          <a:stretch>
            <a:fillRect/>
          </a:stretch>
        </p:blipFill>
        <p:spPr>
          <a:xfrm>
            <a:off x="6687251" y="508077"/>
            <a:ext cx="1916748" cy="310225"/>
          </a:xfrm>
          <a:prstGeom prst="rect">
            <a:avLst/>
          </a:prstGeom>
          <a:noFill/>
          <a:ln>
            <a:noFill/>
          </a:ln>
        </p:spPr>
      </p:pic>
      <p:pic>
        <p:nvPicPr>
          <p:cNvPr id="56" name="Google Shape;56;p7"/>
          <p:cNvPicPr preferRelativeResize="0"/>
          <p:nvPr/>
        </p:nvPicPr>
        <p:blipFill>
          <a:blip r:embed="rId5"/>
          <a:srcRect t="1050" b="1050"/>
          <a:stretch/>
        </p:blipFill>
        <p:spPr>
          <a:xfrm>
            <a:off x="5316375" y="1831150"/>
            <a:ext cx="3287626" cy="1481200"/>
          </a:xfrm>
          <a:prstGeom prst="rect">
            <a:avLst/>
          </a:prstGeom>
          <a:noFill/>
          <a:ln>
            <a:noFill/>
          </a:ln>
        </p:spPr>
      </p:pic>
      <p:pic>
        <p:nvPicPr>
          <p:cNvPr id="3" name="תמונה 2">
            <a:extLst>
              <a:ext uri="{FF2B5EF4-FFF2-40B4-BE49-F238E27FC236}">
                <a16:creationId xmlns:a16="http://schemas.microsoft.com/office/drawing/2014/main" id="{01DFB9FC-FE1C-4555-8E5D-7BDD30343B60}"/>
              </a:ext>
            </a:extLst>
          </p:cNvPr>
          <p:cNvPicPr>
            <a:picLocks noChangeAspect="1"/>
          </p:cNvPicPr>
          <p:nvPr userDrawn="1"/>
        </p:nvPicPr>
        <p:blipFill>
          <a:blip r:embed="rId6"/>
          <a:stretch>
            <a:fillRect/>
          </a:stretch>
        </p:blipFill>
        <p:spPr>
          <a:xfrm>
            <a:off x="4329030" y="2263683"/>
            <a:ext cx="146566" cy="12644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ף שאלות">
  <p:cSld name="שקף שאלות">
    <p:bg>
      <p:bgPr>
        <a:solidFill>
          <a:schemeClr val="bg2"/>
        </a:solidFill>
        <a:effectLst/>
      </p:bgPr>
    </p:bg>
    <p:spTree>
      <p:nvGrpSpPr>
        <p:cNvPr id="1" name="Shape 37"/>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0BAAA4D-EE41-4D1F-9C0B-F46AD8903360}"/>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38" name="Google Shape;38;p6"/>
          <p:cNvSpPr/>
          <p:nvPr/>
        </p:nvSpPr>
        <p:spPr>
          <a:xfrm>
            <a:off x="-7975" y="3409950"/>
            <a:ext cx="9152100" cy="174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540000" y="3601676"/>
            <a:ext cx="8064000" cy="6591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40" name="Google Shape;40;p6"/>
          <p:cNvSpPr txBox="1">
            <a:spLocks noGrp="1"/>
          </p:cNvSpPr>
          <p:nvPr>
            <p:ph type="subTitle" idx="1"/>
          </p:nvPr>
        </p:nvSpPr>
        <p:spPr>
          <a:xfrm>
            <a:off x="540050" y="4386225"/>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dirty="0"/>
          </a:p>
        </p:txBody>
      </p:sp>
      <p:cxnSp>
        <p:nvCxnSpPr>
          <p:cNvPr id="41" name="Google Shape;41;p6"/>
          <p:cNvCxnSpPr/>
          <p:nvPr/>
        </p:nvCxnSpPr>
        <p:spPr>
          <a:xfrm rot="10800000">
            <a:off x="-7975" y="340995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42" name="Google Shape;42;p6"/>
          <p:cNvPicPr preferRelativeResize="0"/>
          <p:nvPr/>
        </p:nvPicPr>
        <p:blipFill>
          <a:blip r:embed="rId3"/>
          <a:srcRect/>
          <a:stretch/>
        </p:blipFill>
        <p:spPr>
          <a:xfrm>
            <a:off x="264739" y="727601"/>
            <a:ext cx="8598563" cy="1865500"/>
          </a:xfrm>
          <a:prstGeom prst="rect">
            <a:avLst/>
          </a:prstGeom>
          <a:noFill/>
          <a:ln>
            <a:noFill/>
          </a:ln>
        </p:spPr>
      </p:pic>
      <p:pic>
        <p:nvPicPr>
          <p:cNvPr id="43" name="Google Shape;43;p6"/>
          <p:cNvPicPr preferRelativeResize="0"/>
          <p:nvPr/>
        </p:nvPicPr>
        <p:blipFill>
          <a:blip r:embed="rId4"/>
          <a:srcRect t="9112" b="9112"/>
          <a:stretch/>
        </p:blipFill>
        <p:spPr>
          <a:xfrm>
            <a:off x="264738" y="269950"/>
            <a:ext cx="1108199" cy="417050"/>
          </a:xfrm>
          <a:prstGeom prst="rect">
            <a:avLst/>
          </a:prstGeom>
          <a:noFill/>
          <a:ln>
            <a:noFill/>
          </a:ln>
        </p:spPr>
      </p:pic>
      <p:pic>
        <p:nvPicPr>
          <p:cNvPr id="9" name="תמונה 8">
            <a:extLst>
              <a:ext uri="{FF2B5EF4-FFF2-40B4-BE49-F238E27FC236}">
                <a16:creationId xmlns:a16="http://schemas.microsoft.com/office/drawing/2014/main" id="{4D82CCC3-60F3-4581-8FD7-990DAD011200}"/>
              </a:ext>
            </a:extLst>
          </p:cNvPr>
          <p:cNvPicPr>
            <a:picLocks noChangeAspect="1"/>
          </p:cNvPicPr>
          <p:nvPr userDrawn="1"/>
        </p:nvPicPr>
        <p:blipFill>
          <a:blip r:embed="rId5"/>
          <a:stretch>
            <a:fillRect/>
          </a:stretch>
        </p:blipFill>
        <p:spPr>
          <a:xfrm>
            <a:off x="3790876" y="2205084"/>
            <a:ext cx="264959" cy="228592"/>
          </a:xfrm>
          <a:prstGeom prst="rect">
            <a:avLst/>
          </a:prstGeom>
        </p:spPr>
      </p:pic>
    </p:spTree>
    <p:extLst>
      <p:ext uri="{BB962C8B-B14F-4D97-AF65-F5344CB8AC3E}">
        <p14:creationId xmlns:p14="http://schemas.microsoft.com/office/powerpoint/2010/main" val="5782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שקף שאלה">
  <p:cSld name="שקף שאלה">
    <p:bg>
      <p:bgPr>
        <a:solidFill>
          <a:schemeClr val="tx1"/>
        </a:solidFill>
        <a:effectLst/>
      </p:bgPr>
    </p:bg>
    <p:spTree>
      <p:nvGrpSpPr>
        <p:cNvPr id="1" name="Shape 89"/>
        <p:cNvGrpSpPr/>
        <p:nvPr/>
      </p:nvGrpSpPr>
      <p:grpSpPr>
        <a:xfrm>
          <a:off x="0" y="0"/>
          <a:ext cx="0" cy="0"/>
          <a:chOff x="0" y="0"/>
          <a:chExt cx="0" cy="0"/>
        </a:xfrm>
      </p:grpSpPr>
      <p:pic>
        <p:nvPicPr>
          <p:cNvPr id="14" name="תמונה 13" descr="תמונה שמכילה שחור, לבן, מחשב, כהה&#10;&#10;התיאור נוצר באופן אוטומטי">
            <a:extLst>
              <a:ext uri="{FF2B5EF4-FFF2-40B4-BE49-F238E27FC236}">
                <a16:creationId xmlns:a16="http://schemas.microsoft.com/office/drawing/2014/main" id="{33DD1C1E-52E0-420C-AC24-BDD9F9EA2627}"/>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90" name="Google Shape;90;p11"/>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553375" y="542575"/>
            <a:ext cx="80640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7545192" y="89988"/>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title"/>
          </p:nvPr>
        </p:nvSpPr>
        <p:spPr>
          <a:xfrm>
            <a:off x="780150" y="723700"/>
            <a:ext cx="76059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94" name="Google Shape;94;p11"/>
          <p:cNvSpPr txBox="1">
            <a:spLocks noGrp="1"/>
          </p:cNvSpPr>
          <p:nvPr>
            <p:ph type="body" idx="1"/>
          </p:nvPr>
        </p:nvSpPr>
        <p:spPr>
          <a:xfrm>
            <a:off x="742050" y="1714450"/>
            <a:ext cx="7644000" cy="2666100"/>
          </a:xfrm>
          <a:prstGeom prst="rect">
            <a:avLst/>
          </a:prstGeom>
        </p:spPr>
        <p:txBody>
          <a:bodyPr spcFirstLastPara="1" wrap="square" lIns="0" tIns="0" rIns="0" bIns="0" anchor="t"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95" name="Google Shape;95;p11"/>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67550" y="38618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882098" y="126550"/>
            <a:ext cx="261900" cy="2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67550" y="36891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359050" y="3593475"/>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63250" y="3487550"/>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גרפיקה 374">
            <a:extLst>
              <a:ext uri="{FF2B5EF4-FFF2-40B4-BE49-F238E27FC236}">
                <a16:creationId xmlns:a16="http://schemas.microsoft.com/office/drawing/2014/main" id="{D46013A6-7562-435E-8B91-66B73F7AA12A}"/>
              </a:ext>
            </a:extLst>
          </p:cNvPr>
          <p:cNvGrpSpPr/>
          <p:nvPr userDrawn="1"/>
        </p:nvGrpSpPr>
        <p:grpSpPr>
          <a:xfrm>
            <a:off x="7643320" y="189917"/>
            <a:ext cx="789305" cy="847033"/>
            <a:chOff x="7764507" y="3207558"/>
            <a:chExt cx="789305" cy="847033"/>
          </a:xfrm>
        </p:grpSpPr>
        <p:sp>
          <p:nvSpPr>
            <p:cNvPr id="16" name="גרפיקה 374">
              <a:extLst>
                <a:ext uri="{FF2B5EF4-FFF2-40B4-BE49-F238E27FC236}">
                  <a16:creationId xmlns:a16="http://schemas.microsoft.com/office/drawing/2014/main" id="{2127E871-121D-4E55-BDD9-E33E42DE4C33}"/>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17" name="גרפיקה 374">
              <a:extLst>
                <a:ext uri="{FF2B5EF4-FFF2-40B4-BE49-F238E27FC236}">
                  <a16:creationId xmlns:a16="http://schemas.microsoft.com/office/drawing/2014/main" id="{2A210A00-510F-4CB7-A3F7-3A79ADE78AF1}"/>
                </a:ext>
              </a:extLst>
            </p:cNvPr>
            <p:cNvGrpSpPr/>
            <p:nvPr/>
          </p:nvGrpSpPr>
          <p:grpSpPr>
            <a:xfrm>
              <a:off x="7764507" y="3207558"/>
              <a:ext cx="789305" cy="820165"/>
              <a:chOff x="7764507" y="3207558"/>
              <a:chExt cx="789305" cy="820165"/>
            </a:xfrm>
          </p:grpSpPr>
          <p:sp>
            <p:nvSpPr>
              <p:cNvPr id="18" name="גרפיקה 374">
                <a:extLst>
                  <a:ext uri="{FF2B5EF4-FFF2-40B4-BE49-F238E27FC236}">
                    <a16:creationId xmlns:a16="http://schemas.microsoft.com/office/drawing/2014/main" id="{B0A1D273-9202-4691-B8F2-D09DBC7E33D9}"/>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19" name="גרפיקה 374">
                <a:extLst>
                  <a:ext uri="{FF2B5EF4-FFF2-40B4-BE49-F238E27FC236}">
                    <a16:creationId xmlns:a16="http://schemas.microsoft.com/office/drawing/2014/main" id="{156E8A66-20C7-494E-84FC-5778742B200B}"/>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20" name="גרפיקה 374">
                <a:extLst>
                  <a:ext uri="{FF2B5EF4-FFF2-40B4-BE49-F238E27FC236}">
                    <a16:creationId xmlns:a16="http://schemas.microsoft.com/office/drawing/2014/main" id="{24FD5278-8FD2-4E6C-9E7D-A386F3C773DF}"/>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21" name="גרפיקה 374">
                <a:extLst>
                  <a:ext uri="{FF2B5EF4-FFF2-40B4-BE49-F238E27FC236}">
                    <a16:creationId xmlns:a16="http://schemas.microsoft.com/office/drawing/2014/main" id="{811B05F7-0182-451C-AF2B-6E20C966F2C1}"/>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22" name="גרפיקה 374">
                <a:extLst>
                  <a:ext uri="{FF2B5EF4-FFF2-40B4-BE49-F238E27FC236}">
                    <a16:creationId xmlns:a16="http://schemas.microsoft.com/office/drawing/2014/main" id="{A07A4733-0EA4-4468-93D8-0F25AD1F7256}"/>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23" name="גרפיקה 374">
                <a:extLst>
                  <a:ext uri="{FF2B5EF4-FFF2-40B4-BE49-F238E27FC236}">
                    <a16:creationId xmlns:a16="http://schemas.microsoft.com/office/drawing/2014/main" id="{9773BEF7-4947-439B-986C-35E6649330E5}"/>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24" name="גרפיקה 374">
                <a:extLst>
                  <a:ext uri="{FF2B5EF4-FFF2-40B4-BE49-F238E27FC236}">
                    <a16:creationId xmlns:a16="http://schemas.microsoft.com/office/drawing/2014/main" id="{EA9E3483-2FB7-42CB-9DA2-3F827D61217C}"/>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spTree>
    <p:extLst>
      <p:ext uri="{BB962C8B-B14F-4D97-AF65-F5344CB8AC3E}">
        <p14:creationId xmlns:p14="http://schemas.microsoft.com/office/powerpoint/2010/main" val="853507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שקף הפסקה 2">
  <p:cSld name="שקף הפסקה 2">
    <p:bg>
      <p:bgPr>
        <a:solidFill>
          <a:schemeClr val="bg2"/>
        </a:solidFill>
        <a:effectLst/>
      </p:bgPr>
    </p:bg>
    <p:spTree>
      <p:nvGrpSpPr>
        <p:cNvPr id="1" name="Shape 27"/>
        <p:cNvGrpSpPr/>
        <p:nvPr/>
      </p:nvGrpSpPr>
      <p:grpSpPr>
        <a:xfrm>
          <a:off x="0" y="0"/>
          <a:ext cx="0" cy="0"/>
          <a:chOff x="0" y="0"/>
          <a:chExt cx="0" cy="0"/>
        </a:xfrm>
      </p:grpSpPr>
      <p:pic>
        <p:nvPicPr>
          <p:cNvPr id="11" name="תמונה 10" descr="תמונה שמכילה שחור, לבן, מחשב, כהה&#10;&#10;התיאור נוצר באופן אוטומטי">
            <a:extLst>
              <a:ext uri="{FF2B5EF4-FFF2-40B4-BE49-F238E27FC236}">
                <a16:creationId xmlns:a16="http://schemas.microsoft.com/office/drawing/2014/main" id="{3749E603-74D6-4AF1-9EA4-43E28EE61DEE}"/>
              </a:ext>
            </a:extLst>
          </p:cNvPr>
          <p:cNvPicPr>
            <a:picLocks noChangeAspect="1"/>
          </p:cNvPicPr>
          <p:nvPr userDrawn="1"/>
        </p:nvPicPr>
        <p:blipFill>
          <a:blip r:embed="rId2">
            <a:alphaModFix amt="53000"/>
          </a:blip>
          <a:stretch>
            <a:fillRect/>
          </a:stretch>
        </p:blipFill>
        <p:spPr>
          <a:xfrm>
            <a:off x="-15950" y="0"/>
            <a:ext cx="9144000" cy="5143500"/>
          </a:xfrm>
          <a:prstGeom prst="rect">
            <a:avLst/>
          </a:prstGeom>
        </p:spPr>
      </p:pic>
      <p:pic>
        <p:nvPicPr>
          <p:cNvPr id="28" name="Google Shape;28;p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9" name="Google Shape;29;p5"/>
          <p:cNvSpPr/>
          <p:nvPr/>
        </p:nvSpPr>
        <p:spPr>
          <a:xfrm>
            <a:off x="771100" y="191500"/>
            <a:ext cx="4558800" cy="446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ctrTitle"/>
          </p:nvPr>
        </p:nvSpPr>
        <p:spPr>
          <a:xfrm>
            <a:off x="5505550" y="540000"/>
            <a:ext cx="3098400" cy="2643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cs typeface="+mj-cs"/>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pic>
        <p:nvPicPr>
          <p:cNvPr id="31" name="Google Shape;31;p5"/>
          <p:cNvPicPr preferRelativeResize="0"/>
          <p:nvPr/>
        </p:nvPicPr>
        <p:blipFill>
          <a:blip r:embed="rId4"/>
          <a:srcRect t="8946" b="8946"/>
          <a:stretch/>
        </p:blipFill>
        <p:spPr>
          <a:xfrm>
            <a:off x="2493147" y="454325"/>
            <a:ext cx="1075891" cy="406541"/>
          </a:xfrm>
          <a:prstGeom prst="rect">
            <a:avLst/>
          </a:prstGeom>
          <a:noFill/>
          <a:ln>
            <a:noFill/>
          </a:ln>
        </p:spPr>
      </p:pic>
      <p:sp>
        <p:nvSpPr>
          <p:cNvPr id="32" name="Google Shape;32;p5"/>
          <p:cNvSpPr/>
          <p:nvPr/>
        </p:nvSpPr>
        <p:spPr>
          <a:xfrm>
            <a:off x="-7975" y="3933675"/>
            <a:ext cx="9152100" cy="122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5"/>
          <p:cNvCxnSpPr/>
          <p:nvPr/>
        </p:nvCxnSpPr>
        <p:spPr>
          <a:xfrm rot="10800000">
            <a:off x="-7975" y="4275975"/>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34" name="Google Shape;34;p5"/>
          <p:cNvPicPr preferRelativeResize="0"/>
          <p:nvPr/>
        </p:nvPicPr>
        <p:blipFill>
          <a:blip r:embed="rId5"/>
          <a:srcRect/>
          <a:stretch/>
        </p:blipFill>
        <p:spPr>
          <a:xfrm>
            <a:off x="794201" y="1341550"/>
            <a:ext cx="4779076" cy="2771246"/>
          </a:xfrm>
          <a:prstGeom prst="rect">
            <a:avLst/>
          </a:prstGeom>
          <a:noFill/>
          <a:ln>
            <a:noFill/>
          </a:ln>
        </p:spPr>
      </p:pic>
      <p:pic>
        <p:nvPicPr>
          <p:cNvPr id="35" name="Google Shape;35;p5"/>
          <p:cNvPicPr preferRelativeResize="0"/>
          <p:nvPr/>
        </p:nvPicPr>
        <p:blipFill>
          <a:blip r:embed="rId6">
            <a:alphaModFix/>
          </a:blip>
          <a:stretch>
            <a:fillRect/>
          </a:stretch>
        </p:blipFill>
        <p:spPr>
          <a:xfrm>
            <a:off x="1763063" y="1008701"/>
            <a:ext cx="941277" cy="235314"/>
          </a:xfrm>
          <a:prstGeom prst="rect">
            <a:avLst/>
          </a:prstGeom>
          <a:noFill/>
          <a:ln>
            <a:noFill/>
          </a:ln>
        </p:spPr>
      </p:pic>
      <p:pic>
        <p:nvPicPr>
          <p:cNvPr id="36" name="Google Shape;36;p5"/>
          <p:cNvPicPr preferRelativeResize="0"/>
          <p:nvPr/>
        </p:nvPicPr>
        <p:blipFill>
          <a:blip r:embed="rId7">
            <a:alphaModFix/>
          </a:blip>
          <a:stretch>
            <a:fillRect/>
          </a:stretch>
        </p:blipFill>
        <p:spPr>
          <a:xfrm>
            <a:off x="3008919" y="1008692"/>
            <a:ext cx="1519294" cy="245883"/>
          </a:xfrm>
          <a:prstGeom prst="rect">
            <a:avLst/>
          </a:prstGeom>
          <a:noFill/>
          <a:ln>
            <a:noFill/>
          </a:ln>
        </p:spPr>
      </p:pic>
    </p:spTree>
    <p:extLst>
      <p:ext uri="{BB962C8B-B14F-4D97-AF65-F5344CB8AC3E}">
        <p14:creationId xmlns:p14="http://schemas.microsoft.com/office/powerpoint/2010/main" val="98737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ף תוכן">
  <p:cSld name="TITLE_AND_BODY_3">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540000" y="1070025"/>
            <a:ext cx="8064000"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שקף תוכן" preserve="1">
  <p:cSld name="1_שקף תוכן">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6021492"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p8">
            <a:extLst>
              <a:ext uri="{FF2B5EF4-FFF2-40B4-BE49-F238E27FC236}">
                <a16:creationId xmlns:a16="http://schemas.microsoft.com/office/drawing/2014/main" id="{4261D983-2277-46FB-B0D9-AF1D83EC550E}"/>
              </a:ext>
            </a:extLst>
          </p:cNvPr>
          <p:cNvSpPr txBox="1">
            <a:spLocks noGrp="1"/>
          </p:cNvSpPr>
          <p:nvPr>
            <p:ph type="body" idx="10"/>
          </p:nvPr>
        </p:nvSpPr>
        <p:spPr>
          <a:xfrm>
            <a:off x="3278808"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4" name="Google Shape;60;p8">
            <a:extLst>
              <a:ext uri="{FF2B5EF4-FFF2-40B4-BE49-F238E27FC236}">
                <a16:creationId xmlns:a16="http://schemas.microsoft.com/office/drawing/2014/main" id="{A1A5EB34-9B6F-4961-B2FD-8F298BA41D7A}"/>
              </a:ext>
            </a:extLst>
          </p:cNvPr>
          <p:cNvSpPr txBox="1">
            <a:spLocks noGrp="1"/>
          </p:cNvSpPr>
          <p:nvPr>
            <p:ph type="body" idx="11"/>
          </p:nvPr>
        </p:nvSpPr>
        <p:spPr>
          <a:xfrm>
            <a:off x="536125"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Tree>
    <p:extLst>
      <p:ext uri="{BB962C8B-B14F-4D97-AF65-F5344CB8AC3E}">
        <p14:creationId xmlns:p14="http://schemas.microsoft.com/office/powerpoint/2010/main" val="1531838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קף הצגת נושאי השיעור" preserve="1"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1"/>
            <a:ext cx="9152100" cy="327829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0" name="Google Shape;70;p9">
            <a:extLst>
              <a:ext uri="{FF2B5EF4-FFF2-40B4-BE49-F238E27FC236}">
                <a16:creationId xmlns:a16="http://schemas.microsoft.com/office/drawing/2014/main" id="{CA66F191-B21D-4C8F-81CB-77D514B5BD64}"/>
              </a:ext>
            </a:extLst>
          </p:cNvPr>
          <p:cNvSpPr/>
          <p:nvPr userDrawn="1"/>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1;p9">
            <a:extLst>
              <a:ext uri="{FF2B5EF4-FFF2-40B4-BE49-F238E27FC236}">
                <a16:creationId xmlns:a16="http://schemas.microsoft.com/office/drawing/2014/main" id="{5F962F44-1A38-42F2-9C4B-C91CF2B739CC}"/>
              </a:ext>
            </a:extLst>
          </p:cNvPr>
          <p:cNvCxnSpPr/>
          <p:nvPr userDrawn="1"/>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74;p9">
            <a:extLst>
              <a:ext uri="{FF2B5EF4-FFF2-40B4-BE49-F238E27FC236}">
                <a16:creationId xmlns:a16="http://schemas.microsoft.com/office/drawing/2014/main" id="{9710C1DF-E7BD-402F-B749-521E13DF9C27}"/>
              </a:ext>
            </a:extLst>
          </p:cNvPr>
          <p:cNvSpPr/>
          <p:nvPr userDrawn="1"/>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9">
            <a:extLst>
              <a:ext uri="{FF2B5EF4-FFF2-40B4-BE49-F238E27FC236}">
                <a16:creationId xmlns:a16="http://schemas.microsoft.com/office/drawing/2014/main" id="{8A0E6FB0-E322-4894-A5E0-64A6473E0B9E}"/>
              </a:ext>
            </a:extLst>
          </p:cNvPr>
          <p:cNvSpPr/>
          <p:nvPr userDrawn="1"/>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9">
            <a:extLst>
              <a:ext uri="{FF2B5EF4-FFF2-40B4-BE49-F238E27FC236}">
                <a16:creationId xmlns:a16="http://schemas.microsoft.com/office/drawing/2014/main" id="{38E2CA87-CE2F-4CFB-9F34-03DF8712EB85}"/>
              </a:ext>
            </a:extLst>
          </p:cNvPr>
          <p:cNvSpPr/>
          <p:nvPr userDrawn="1"/>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9">
            <a:extLst>
              <a:ext uri="{FF2B5EF4-FFF2-40B4-BE49-F238E27FC236}">
                <a16:creationId xmlns:a16="http://schemas.microsoft.com/office/drawing/2014/main" id="{7606801E-916B-4EDB-98F3-EF0FD480B02A}"/>
              </a:ext>
            </a:extLst>
          </p:cNvPr>
          <p:cNvSpPr/>
          <p:nvPr userDrawn="1"/>
        </p:nvSpPr>
        <p:spPr>
          <a:xfrm>
            <a:off x="151600" y="4468275"/>
            <a:ext cx="612600" cy="61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p9">
            <a:extLst>
              <a:ext uri="{FF2B5EF4-FFF2-40B4-BE49-F238E27FC236}">
                <a16:creationId xmlns:a16="http://schemas.microsoft.com/office/drawing/2014/main" id="{BE9A3843-64FD-4162-A11F-8D0DD56FFF5C}"/>
              </a:ext>
            </a:extLst>
          </p:cNvPr>
          <p:cNvSpPr/>
          <p:nvPr userDrawn="1"/>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9">
            <a:extLst>
              <a:ext uri="{FF2B5EF4-FFF2-40B4-BE49-F238E27FC236}">
                <a16:creationId xmlns:a16="http://schemas.microsoft.com/office/drawing/2014/main" id="{DDE3435E-34AB-4087-B9E5-4440D7DE31A8}"/>
              </a:ext>
            </a:extLst>
          </p:cNvPr>
          <p:cNvSpPr/>
          <p:nvPr userDrawn="1"/>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9">
            <a:extLst>
              <a:ext uri="{FF2B5EF4-FFF2-40B4-BE49-F238E27FC236}">
                <a16:creationId xmlns:a16="http://schemas.microsoft.com/office/drawing/2014/main" id="{49E01AE5-A891-41AC-86DB-AD03139D5457}"/>
              </a:ext>
            </a:extLst>
          </p:cNvPr>
          <p:cNvSpPr/>
          <p:nvPr userDrawn="1"/>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8">
            <a:extLst>
              <a:ext uri="{FF2B5EF4-FFF2-40B4-BE49-F238E27FC236}">
                <a16:creationId xmlns:a16="http://schemas.microsoft.com/office/drawing/2014/main" id="{2D8333C8-8CCE-447C-97AA-70FE108BAB16}"/>
              </a:ext>
            </a:extLst>
          </p:cNvPr>
          <p:cNvSpPr txBox="1">
            <a:spLocks noGrp="1"/>
          </p:cNvSpPr>
          <p:nvPr>
            <p:ph type="body" idx="11"/>
          </p:nvPr>
        </p:nvSpPr>
        <p:spPr>
          <a:xfrm>
            <a:off x="3715928" y="1250025"/>
            <a:ext cx="4888071" cy="1824126"/>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23" name="Google Shape;73;p9">
            <a:extLst>
              <a:ext uri="{FF2B5EF4-FFF2-40B4-BE49-F238E27FC236}">
                <a16:creationId xmlns:a16="http://schemas.microsoft.com/office/drawing/2014/main" id="{68DA8F25-9A35-4BF7-AA20-2BD175FAE3CE}"/>
              </a:ext>
            </a:extLst>
          </p:cNvPr>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pic>
        <p:nvPicPr>
          <p:cNvPr id="8" name="תמונה 7">
            <a:extLst>
              <a:ext uri="{FF2B5EF4-FFF2-40B4-BE49-F238E27FC236}">
                <a16:creationId xmlns:a16="http://schemas.microsoft.com/office/drawing/2014/main" id="{E19C6F90-730B-4478-B958-1A105ADEB30E}"/>
              </a:ext>
            </a:extLst>
          </p:cNvPr>
          <p:cNvPicPr>
            <a:picLocks noChangeAspect="1"/>
          </p:cNvPicPr>
          <p:nvPr userDrawn="1"/>
        </p:nvPicPr>
        <p:blipFill>
          <a:blip r:embed="rId3"/>
          <a:srcRect/>
          <a:stretch/>
        </p:blipFill>
        <p:spPr>
          <a:xfrm>
            <a:off x="415168" y="1198250"/>
            <a:ext cx="3192453" cy="3821756"/>
          </a:xfrm>
          <a:prstGeom prst="rect">
            <a:avLst/>
          </a:prstGeom>
        </p:spPr>
      </p:pic>
      <p:grpSp>
        <p:nvGrpSpPr>
          <p:cNvPr id="24" name="קבוצה 23">
            <a:extLst>
              <a:ext uri="{FF2B5EF4-FFF2-40B4-BE49-F238E27FC236}">
                <a16:creationId xmlns:a16="http://schemas.microsoft.com/office/drawing/2014/main" id="{2806E4E8-63CA-43CE-B724-ECB8F7EE85E4}"/>
              </a:ext>
            </a:extLst>
          </p:cNvPr>
          <p:cNvGrpSpPr/>
          <p:nvPr userDrawn="1"/>
        </p:nvGrpSpPr>
        <p:grpSpPr>
          <a:xfrm>
            <a:off x="8409270" y="128442"/>
            <a:ext cx="871167" cy="722422"/>
            <a:chOff x="6633830" y="3268015"/>
            <a:chExt cx="871167" cy="722422"/>
          </a:xfrm>
        </p:grpSpPr>
        <p:grpSp>
          <p:nvGrpSpPr>
            <p:cNvPr id="25" name="גרפיקה 376">
              <a:extLst>
                <a:ext uri="{FF2B5EF4-FFF2-40B4-BE49-F238E27FC236}">
                  <a16:creationId xmlns:a16="http://schemas.microsoft.com/office/drawing/2014/main" id="{AE53BD9A-9C56-4A4E-BE3B-DC5B509F500E}"/>
                </a:ext>
              </a:extLst>
            </p:cNvPr>
            <p:cNvGrpSpPr/>
            <p:nvPr/>
          </p:nvGrpSpPr>
          <p:grpSpPr>
            <a:xfrm>
              <a:off x="6720642" y="3268015"/>
              <a:ext cx="784355" cy="313328"/>
              <a:chOff x="6720642" y="3268015"/>
              <a:chExt cx="784355" cy="313328"/>
            </a:xfrm>
          </p:grpSpPr>
          <p:sp>
            <p:nvSpPr>
              <p:cNvPr id="35" name="גרפיקה 376">
                <a:extLst>
                  <a:ext uri="{FF2B5EF4-FFF2-40B4-BE49-F238E27FC236}">
                    <a16:creationId xmlns:a16="http://schemas.microsoft.com/office/drawing/2014/main" id="{EF4599E7-74C8-423E-BD9A-E40D2EAC446D}"/>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6" name="גרפיקה 376">
                <a:extLst>
                  <a:ext uri="{FF2B5EF4-FFF2-40B4-BE49-F238E27FC236}">
                    <a16:creationId xmlns:a16="http://schemas.microsoft.com/office/drawing/2014/main" id="{08C9A869-6EEF-429E-B84A-F432514FCF45}"/>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7" name="גרפיקה 376">
                <a:extLst>
                  <a:ext uri="{FF2B5EF4-FFF2-40B4-BE49-F238E27FC236}">
                    <a16:creationId xmlns:a16="http://schemas.microsoft.com/office/drawing/2014/main" id="{F0243AB6-F328-420B-9F15-706440695382}"/>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8" name="גרפיקה 376">
                <a:extLst>
                  <a:ext uri="{FF2B5EF4-FFF2-40B4-BE49-F238E27FC236}">
                    <a16:creationId xmlns:a16="http://schemas.microsoft.com/office/drawing/2014/main" id="{D13E7CAA-99FD-4D8C-9B6F-AB4E89053535}"/>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 name="גרפיקה 376">
                <a:extLst>
                  <a:ext uri="{FF2B5EF4-FFF2-40B4-BE49-F238E27FC236}">
                    <a16:creationId xmlns:a16="http://schemas.microsoft.com/office/drawing/2014/main" id="{C280AC69-6DEA-45F0-95C3-C9E58062473C}"/>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6" name="גרפיקה 376">
              <a:extLst>
                <a:ext uri="{FF2B5EF4-FFF2-40B4-BE49-F238E27FC236}">
                  <a16:creationId xmlns:a16="http://schemas.microsoft.com/office/drawing/2014/main" id="{22017C3F-7FF3-488D-A4F0-8EE4CD694777}"/>
                </a:ext>
              </a:extLst>
            </p:cNvPr>
            <p:cNvGrpSpPr/>
            <p:nvPr/>
          </p:nvGrpSpPr>
          <p:grpSpPr>
            <a:xfrm>
              <a:off x="6633830" y="3359558"/>
              <a:ext cx="720604" cy="630879"/>
              <a:chOff x="6633830" y="3359558"/>
              <a:chExt cx="720604" cy="630879"/>
            </a:xfrm>
          </p:grpSpPr>
          <p:sp>
            <p:nvSpPr>
              <p:cNvPr id="27" name="גרפיקה 376">
                <a:extLst>
                  <a:ext uri="{FF2B5EF4-FFF2-40B4-BE49-F238E27FC236}">
                    <a16:creationId xmlns:a16="http://schemas.microsoft.com/office/drawing/2014/main" id="{4E20E0AD-B9C3-4161-9B19-9FBC221B3D25}"/>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219AC4D3-479D-4273-AC47-C6E82D20D846}"/>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9" name="גרפיקה 376">
                <a:extLst>
                  <a:ext uri="{FF2B5EF4-FFF2-40B4-BE49-F238E27FC236}">
                    <a16:creationId xmlns:a16="http://schemas.microsoft.com/office/drawing/2014/main" id="{C8147FA8-AB21-4111-8037-A6EA4269D3A9}"/>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AF2992C8-BF15-435B-A479-283C06672D41}"/>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6B8D42FE-9C08-451D-8C46-2AAAE84EA976}"/>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3A6388A-6F2C-4C6E-9D74-C58835CAD133}"/>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A98C1188-2374-408F-9BE9-E0906695C362}"/>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34" name="גרפיקה 376">
                <a:extLst>
                  <a:ext uri="{FF2B5EF4-FFF2-40B4-BE49-F238E27FC236}">
                    <a16:creationId xmlns:a16="http://schemas.microsoft.com/office/drawing/2014/main" id="{997F02F0-4343-422F-9F8A-A96776968421}"/>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40" name="תמונה 39">
            <a:extLst>
              <a:ext uri="{FF2B5EF4-FFF2-40B4-BE49-F238E27FC236}">
                <a16:creationId xmlns:a16="http://schemas.microsoft.com/office/drawing/2014/main" id="{91D90036-B4F5-4500-B996-36F95436AA11}"/>
              </a:ext>
            </a:extLst>
          </p:cNvPr>
          <p:cNvPicPr>
            <a:picLocks noChangeAspect="1"/>
          </p:cNvPicPr>
          <p:nvPr userDrawn="1"/>
        </p:nvPicPr>
        <p:blipFill>
          <a:blip r:embed="rId4"/>
          <a:stretch>
            <a:fillRect/>
          </a:stretch>
        </p:blipFill>
        <p:spPr>
          <a:xfrm>
            <a:off x="3114083" y="3335918"/>
            <a:ext cx="163662" cy="141198"/>
          </a:xfrm>
          <a:prstGeom prst="rect">
            <a:avLst/>
          </a:prstGeom>
        </p:spPr>
      </p:pic>
    </p:spTree>
    <p:extLst>
      <p:ext uri="{BB962C8B-B14F-4D97-AF65-F5344CB8AC3E}">
        <p14:creationId xmlns:p14="http://schemas.microsoft.com/office/powerpoint/2010/main" val="2904688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שקף הצגת הסילבוס" userDrawn="1">
  <p:cSld name="שקף הצגת הסילבוס">
    <p:bg>
      <p:bgPr>
        <a:solidFill>
          <a:schemeClr val="bg2"/>
        </a:solidFill>
        <a:effectLst/>
      </p:bgPr>
    </p:bg>
    <p:spTree>
      <p:nvGrpSpPr>
        <p:cNvPr id="1" name="Shape 8"/>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B19FA87-1B8F-4D04-AF7D-957CCF84ABC8}"/>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9" name="Google Shape;9;p2"/>
          <p:cNvSpPr/>
          <p:nvPr/>
        </p:nvSpPr>
        <p:spPr>
          <a:xfrm>
            <a:off x="150" y="0"/>
            <a:ext cx="3710100" cy="5159700"/>
          </a:xfrm>
          <a:prstGeom prst="rect">
            <a:avLst/>
          </a:prstGeom>
          <a:solidFill>
            <a:schemeClr val="l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0" name="Google Shape;10;p2"/>
          <p:cNvSpPr txBox="1">
            <a:spLocks noGrp="1"/>
          </p:cNvSpPr>
          <p:nvPr>
            <p:ph type="ctrTitle"/>
          </p:nvPr>
        </p:nvSpPr>
        <p:spPr>
          <a:xfrm>
            <a:off x="4043680" y="1852500"/>
            <a:ext cx="4560370" cy="1454700"/>
          </a:xfrm>
          <a:prstGeom prst="rect">
            <a:avLst/>
          </a:prstGeom>
        </p:spPr>
        <p:txBody>
          <a:bodyPr spcFirstLastPara="1" wrap="square" lIns="0" tIns="0" rIns="0" bIns="0" anchor="b" anchorCtr="0">
            <a:noAutofit/>
          </a:bodyPr>
          <a:lstStyle>
            <a:lvl1pPr lvl="0" algn="r">
              <a:lnSpc>
                <a:spcPct val="80000"/>
              </a:lnSpc>
              <a:spcBef>
                <a:spcPts val="0"/>
              </a:spcBef>
              <a:spcAft>
                <a:spcPts val="0"/>
              </a:spcAft>
              <a:buSzPts val="5200"/>
              <a:buNone/>
              <a:defRPr sz="5200">
                <a:solidFill>
                  <a:schemeClr val="bg1"/>
                </a:solidFill>
                <a:cs typeface="+mj-cs"/>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043680" y="1529222"/>
            <a:ext cx="456037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12" name="Google Shape;12;p2"/>
          <p:cNvSpPr txBox="1">
            <a:spLocks noGrp="1"/>
          </p:cNvSpPr>
          <p:nvPr>
            <p:ph type="subTitle" idx="2"/>
          </p:nvPr>
        </p:nvSpPr>
        <p:spPr>
          <a:xfrm>
            <a:off x="191500" y="623147"/>
            <a:ext cx="2812800" cy="3980328"/>
          </a:xfrm>
          <a:prstGeom prst="rect">
            <a:avLst/>
          </a:prstGeom>
        </p:spPr>
        <p:txBody>
          <a:bodyPr spcFirstLastPara="1" wrap="square" lIns="0" tIns="0" rIns="0" bIns="0" anchor="t" anchorCtr="0">
            <a:noAutofit/>
          </a:bodyPr>
          <a:lstStyle>
            <a:lvl1pPr marL="0" lvl="0" indent="0" algn="r" rtl="1">
              <a:lnSpc>
                <a:spcPct val="150000"/>
              </a:lnSpc>
              <a:spcBef>
                <a:spcPts val="0"/>
              </a:spcBef>
              <a:spcAft>
                <a:spcPts val="0"/>
              </a:spcAft>
              <a:buSzPts val="1200"/>
              <a:buNone/>
              <a:defRPr sz="1200">
                <a:cs typeface="+mn-cs"/>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dirty="0"/>
          </a:p>
        </p:txBody>
      </p:sp>
      <p:cxnSp>
        <p:nvCxnSpPr>
          <p:cNvPr id="13" name="Google Shape;13;p2"/>
          <p:cNvCxnSpPr>
            <a:cxnSpLocks/>
          </p:cNvCxnSpPr>
          <p:nvPr/>
        </p:nvCxnSpPr>
        <p:spPr>
          <a:xfrm>
            <a:off x="3286000" y="0"/>
            <a:ext cx="0" cy="5223125"/>
          </a:xfrm>
          <a:prstGeom prst="straightConnector1">
            <a:avLst/>
          </a:prstGeom>
          <a:noFill/>
          <a:ln w="19050" cap="flat" cmpd="sng">
            <a:solidFill>
              <a:schemeClr val="accent1"/>
            </a:solidFill>
            <a:prstDash val="solid"/>
            <a:round/>
            <a:headEnd type="none" w="med" len="med"/>
            <a:tailEnd type="none" w="med" len="med"/>
          </a:ln>
        </p:spPr>
      </p:cxnSp>
      <p:pic>
        <p:nvPicPr>
          <p:cNvPr id="14" name="Google Shape;14;p2"/>
          <p:cNvPicPr preferRelativeResize="0"/>
          <p:nvPr/>
        </p:nvPicPr>
        <p:blipFill>
          <a:blip r:embed="rId3"/>
          <a:srcRect t="9111" b="9111"/>
          <a:stretch/>
        </p:blipFill>
        <p:spPr>
          <a:xfrm>
            <a:off x="7034941" y="516608"/>
            <a:ext cx="1569109" cy="590525"/>
          </a:xfrm>
          <a:prstGeom prst="rect">
            <a:avLst/>
          </a:prstGeom>
          <a:noFill/>
          <a:ln>
            <a:noFill/>
          </a:ln>
        </p:spPr>
      </p:pic>
    </p:spTree>
    <p:extLst>
      <p:ext uri="{BB962C8B-B14F-4D97-AF65-F5344CB8AC3E}">
        <p14:creationId xmlns:p14="http://schemas.microsoft.com/office/powerpoint/2010/main" val="154857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קף תוכן חלוקה לשתיים">
  <p:cSld name="שקף תוכן חלוקה לשתיים">
    <p:spTree>
      <p:nvGrpSpPr>
        <p:cNvPr id="1" name="Shape 133"/>
        <p:cNvGrpSpPr/>
        <p:nvPr/>
      </p:nvGrpSpPr>
      <p:grpSpPr>
        <a:xfrm>
          <a:off x="0" y="0"/>
          <a:ext cx="0" cy="0"/>
          <a:chOff x="0" y="0"/>
          <a:chExt cx="0" cy="0"/>
        </a:xfrm>
      </p:grpSpPr>
      <p:sp>
        <p:nvSpPr>
          <p:cNvPr id="134" name="Google Shape;134;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a:spLocks noGrp="1"/>
          </p:cNvSpPr>
          <p:nvPr>
            <p:ph type="title"/>
          </p:nvPr>
        </p:nvSpPr>
        <p:spPr>
          <a:xfrm>
            <a:off x="5024100" y="1000439"/>
            <a:ext cx="3374400" cy="1431900"/>
          </a:xfrm>
          <a:prstGeom prst="rect">
            <a:avLst/>
          </a:prstGeom>
        </p:spPr>
        <p:txBody>
          <a:bodyPr spcFirstLastPara="1" wrap="square" lIns="0" tIns="0" rIns="0" bIns="0" anchor="b" anchorCtr="0">
            <a:noAutofit/>
          </a:bodyPr>
          <a:lstStyle>
            <a:lvl1pPr lvl="0" algn="r" rtl="1">
              <a:spcBef>
                <a:spcPts val="0"/>
              </a:spcBef>
              <a:spcAft>
                <a:spcPts val="0"/>
              </a:spcAft>
              <a:buClr>
                <a:schemeClr val="dk2"/>
              </a:buClr>
              <a:buSzPts val="4200"/>
              <a:buNone/>
              <a:defRPr sz="4200">
                <a:solidFill>
                  <a:schemeClr val="dk2"/>
                </a:solidFill>
                <a:cs typeface="+mj-cs"/>
              </a:defRPr>
            </a:lvl1pPr>
            <a:lvl2pPr lvl="1" algn="r" rtl="1">
              <a:spcBef>
                <a:spcPts val="0"/>
              </a:spcBef>
              <a:spcAft>
                <a:spcPts val="0"/>
              </a:spcAft>
              <a:buClr>
                <a:schemeClr val="dk2"/>
              </a:buClr>
              <a:buSzPts val="4200"/>
              <a:buNone/>
              <a:defRPr sz="4200">
                <a:solidFill>
                  <a:schemeClr val="dk2"/>
                </a:solidFill>
              </a:defRPr>
            </a:lvl2pPr>
            <a:lvl3pPr lvl="2" algn="r" rtl="1">
              <a:spcBef>
                <a:spcPts val="0"/>
              </a:spcBef>
              <a:spcAft>
                <a:spcPts val="0"/>
              </a:spcAft>
              <a:buClr>
                <a:schemeClr val="dk2"/>
              </a:buClr>
              <a:buSzPts val="4200"/>
              <a:buNone/>
              <a:defRPr sz="4200">
                <a:solidFill>
                  <a:schemeClr val="dk2"/>
                </a:solidFill>
              </a:defRPr>
            </a:lvl3pPr>
            <a:lvl4pPr lvl="3" algn="r" rtl="1">
              <a:spcBef>
                <a:spcPts val="0"/>
              </a:spcBef>
              <a:spcAft>
                <a:spcPts val="0"/>
              </a:spcAft>
              <a:buClr>
                <a:schemeClr val="dk2"/>
              </a:buClr>
              <a:buSzPts val="4200"/>
              <a:buNone/>
              <a:defRPr sz="4200">
                <a:solidFill>
                  <a:schemeClr val="dk2"/>
                </a:solidFill>
              </a:defRPr>
            </a:lvl4pPr>
            <a:lvl5pPr lvl="4" algn="r" rtl="1">
              <a:spcBef>
                <a:spcPts val="0"/>
              </a:spcBef>
              <a:spcAft>
                <a:spcPts val="0"/>
              </a:spcAft>
              <a:buClr>
                <a:schemeClr val="dk2"/>
              </a:buClr>
              <a:buSzPts val="4200"/>
              <a:buNone/>
              <a:defRPr sz="4200">
                <a:solidFill>
                  <a:schemeClr val="dk2"/>
                </a:solidFill>
              </a:defRPr>
            </a:lvl5pPr>
            <a:lvl6pPr lvl="5" algn="r" rtl="1">
              <a:spcBef>
                <a:spcPts val="0"/>
              </a:spcBef>
              <a:spcAft>
                <a:spcPts val="0"/>
              </a:spcAft>
              <a:buClr>
                <a:schemeClr val="dk2"/>
              </a:buClr>
              <a:buSzPts val="4200"/>
              <a:buNone/>
              <a:defRPr sz="4200">
                <a:solidFill>
                  <a:schemeClr val="dk2"/>
                </a:solidFill>
              </a:defRPr>
            </a:lvl6pPr>
            <a:lvl7pPr lvl="6" algn="r" rtl="1">
              <a:spcBef>
                <a:spcPts val="0"/>
              </a:spcBef>
              <a:spcAft>
                <a:spcPts val="0"/>
              </a:spcAft>
              <a:buClr>
                <a:schemeClr val="dk2"/>
              </a:buClr>
              <a:buSzPts val="4200"/>
              <a:buNone/>
              <a:defRPr sz="4200">
                <a:solidFill>
                  <a:schemeClr val="dk2"/>
                </a:solidFill>
              </a:defRPr>
            </a:lvl7pPr>
            <a:lvl8pPr lvl="7" algn="r" rtl="1">
              <a:spcBef>
                <a:spcPts val="0"/>
              </a:spcBef>
              <a:spcAft>
                <a:spcPts val="0"/>
              </a:spcAft>
              <a:buClr>
                <a:schemeClr val="dk2"/>
              </a:buClr>
              <a:buSzPts val="4200"/>
              <a:buNone/>
              <a:defRPr sz="4200">
                <a:solidFill>
                  <a:schemeClr val="dk2"/>
                </a:solidFill>
              </a:defRPr>
            </a:lvl8pPr>
            <a:lvl9pPr lvl="8" algn="r" rtl="1">
              <a:spcBef>
                <a:spcPts val="0"/>
              </a:spcBef>
              <a:spcAft>
                <a:spcPts val="0"/>
              </a:spcAft>
              <a:buClr>
                <a:schemeClr val="dk2"/>
              </a:buClr>
              <a:buSzPts val="4200"/>
              <a:buNone/>
              <a:defRPr sz="4200">
                <a:solidFill>
                  <a:schemeClr val="dk2"/>
                </a:solidFill>
              </a:defRPr>
            </a:lvl9pPr>
          </a:lstStyle>
          <a:p>
            <a:endParaRPr dirty="0"/>
          </a:p>
        </p:txBody>
      </p:sp>
      <p:sp>
        <p:nvSpPr>
          <p:cNvPr id="137" name="Google Shape;137;p14"/>
          <p:cNvSpPr txBox="1">
            <a:spLocks noGrp="1"/>
          </p:cNvSpPr>
          <p:nvPr>
            <p:ph type="subTitle" idx="1"/>
          </p:nvPr>
        </p:nvSpPr>
        <p:spPr>
          <a:xfrm>
            <a:off x="5024100" y="2571750"/>
            <a:ext cx="3374400" cy="2086800"/>
          </a:xfrm>
          <a:prstGeom prst="rect">
            <a:avLst/>
          </a:prstGeom>
        </p:spPr>
        <p:txBody>
          <a:bodyPr spcFirstLastPara="1" wrap="square" lIns="0" tIns="0" rIns="0" bIns="0" anchor="t" anchorCtr="0">
            <a:noAutofit/>
          </a:bodyPr>
          <a:lstStyle>
            <a:lvl1pPr marL="0" lvl="0" indent="0" algn="r" rtl="1">
              <a:lnSpc>
                <a:spcPct val="100000"/>
              </a:lnSpc>
              <a:spcBef>
                <a:spcPts val="0"/>
              </a:spcBef>
              <a:spcAft>
                <a:spcPts val="0"/>
              </a:spcAft>
              <a:buSzPts val="1500"/>
              <a:buNone/>
              <a:defRPr>
                <a:cs typeface="+mj-cs"/>
              </a:defRPr>
            </a:lvl1pPr>
            <a:lvl2pPr lvl="1" rtl="1">
              <a:lnSpc>
                <a:spcPct val="100000"/>
              </a:lnSpc>
              <a:spcBef>
                <a:spcPts val="0"/>
              </a:spcBef>
              <a:spcAft>
                <a:spcPts val="0"/>
              </a:spcAft>
              <a:buSzPts val="1500"/>
              <a:buNone/>
              <a:defRPr/>
            </a:lvl2pPr>
            <a:lvl3pPr lvl="2" rtl="1">
              <a:lnSpc>
                <a:spcPct val="100000"/>
              </a:lnSpc>
              <a:spcBef>
                <a:spcPts val="0"/>
              </a:spcBef>
              <a:spcAft>
                <a:spcPts val="0"/>
              </a:spcAft>
              <a:buSzPts val="1500"/>
              <a:buNone/>
              <a:defRPr/>
            </a:lvl3pPr>
            <a:lvl4pPr lvl="3" rtl="1">
              <a:lnSpc>
                <a:spcPct val="100000"/>
              </a:lnSpc>
              <a:spcBef>
                <a:spcPts val="0"/>
              </a:spcBef>
              <a:spcAft>
                <a:spcPts val="0"/>
              </a:spcAft>
              <a:buSzPts val="1500"/>
              <a:buNone/>
              <a:defRPr/>
            </a:lvl4pPr>
            <a:lvl5pPr lvl="4" rtl="1">
              <a:lnSpc>
                <a:spcPct val="100000"/>
              </a:lnSpc>
              <a:spcBef>
                <a:spcPts val="0"/>
              </a:spcBef>
              <a:spcAft>
                <a:spcPts val="0"/>
              </a:spcAft>
              <a:buSzPts val="1500"/>
              <a:buNone/>
              <a:defRPr/>
            </a:lvl5pPr>
            <a:lvl6pPr lvl="5" rtl="1">
              <a:lnSpc>
                <a:spcPct val="100000"/>
              </a:lnSpc>
              <a:spcBef>
                <a:spcPts val="0"/>
              </a:spcBef>
              <a:spcAft>
                <a:spcPts val="0"/>
              </a:spcAft>
              <a:buSzPts val="1500"/>
              <a:buNone/>
              <a:defRPr/>
            </a:lvl6pPr>
            <a:lvl7pPr lvl="6" rtl="1">
              <a:lnSpc>
                <a:spcPct val="100000"/>
              </a:lnSpc>
              <a:spcBef>
                <a:spcPts val="0"/>
              </a:spcBef>
              <a:spcAft>
                <a:spcPts val="0"/>
              </a:spcAft>
              <a:buSzPts val="1500"/>
              <a:buNone/>
              <a:defRPr/>
            </a:lvl7pPr>
            <a:lvl8pPr lvl="7" rtl="1">
              <a:lnSpc>
                <a:spcPct val="100000"/>
              </a:lnSpc>
              <a:spcBef>
                <a:spcPts val="0"/>
              </a:spcBef>
              <a:spcAft>
                <a:spcPts val="0"/>
              </a:spcAft>
              <a:buSzPts val="1500"/>
              <a:buNone/>
              <a:defRPr/>
            </a:lvl8pPr>
            <a:lvl9pPr lvl="8" rtl="1">
              <a:lnSpc>
                <a:spcPct val="100000"/>
              </a:lnSpc>
              <a:spcBef>
                <a:spcPts val="0"/>
              </a:spcBef>
              <a:spcAft>
                <a:spcPts val="0"/>
              </a:spcAft>
              <a:buSzPts val="1500"/>
              <a:buNone/>
              <a:defRPr/>
            </a:lvl9pPr>
          </a:lstStyle>
          <a:p>
            <a:endParaRPr dirty="0"/>
          </a:p>
        </p:txBody>
      </p:sp>
      <p:sp>
        <p:nvSpPr>
          <p:cNvPr id="138" name="Google Shape;138;p14"/>
          <p:cNvSpPr txBox="1">
            <a:spLocks noGrp="1"/>
          </p:cNvSpPr>
          <p:nvPr>
            <p:ph type="body" idx="2"/>
          </p:nvPr>
        </p:nvSpPr>
        <p:spPr>
          <a:xfrm>
            <a:off x="540000" y="540000"/>
            <a:ext cx="3743700" cy="4063500"/>
          </a:xfrm>
          <a:prstGeom prst="rect">
            <a:avLst/>
          </a:prstGeom>
        </p:spPr>
        <p:txBody>
          <a:bodyPr spcFirstLastPara="1" wrap="square" lIns="0" tIns="0" rIns="0" bIns="0" anchor="ctr" anchorCtr="0">
            <a:noAutofit/>
          </a:bodyPr>
          <a:lstStyle>
            <a:lvl1pPr marL="285750" lvl="0" indent="-285750" algn="r" rtl="1">
              <a:lnSpc>
                <a:spcPct val="100000"/>
              </a:lnSpc>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cxnSp>
        <p:nvCxnSpPr>
          <p:cNvPr id="139" name="Google Shape;139;p14"/>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40" name="Google Shape;140;p14"/>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034498" y="1052375"/>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67550" y="4181500"/>
            <a:ext cx="95700" cy="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59050" y="4085800"/>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63250" y="3979875"/>
            <a:ext cx="36000" cy="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idx="3"/>
          </p:nvPr>
        </p:nvSpPr>
        <p:spPr>
          <a:xfrm>
            <a:off x="8357675" y="591959"/>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4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a:p>
        </p:txBody>
      </p:sp>
    </p:spTree>
    <p:extLst>
      <p:ext uri="{BB962C8B-B14F-4D97-AF65-F5344CB8AC3E}">
        <p14:creationId xmlns:p14="http://schemas.microsoft.com/office/powerpoint/2010/main" val="901647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שקף הצגת נושאי השיעור"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3428950"/>
            <a:ext cx="9152100" cy="17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598550" y="1423130"/>
            <a:ext cx="5005500" cy="14547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5200"/>
              <a:buNone/>
              <a:defRPr sz="5200">
                <a:cs typeface="+mj-cs"/>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dirty="0"/>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1;p2">
            <a:extLst>
              <a:ext uri="{FF2B5EF4-FFF2-40B4-BE49-F238E27FC236}">
                <a16:creationId xmlns:a16="http://schemas.microsoft.com/office/drawing/2014/main" id="{F3BE2753-4E4D-4636-A5A4-1982F4F2CFA6}"/>
              </a:ext>
            </a:extLst>
          </p:cNvPr>
          <p:cNvSpPr txBox="1">
            <a:spLocks noGrp="1"/>
          </p:cNvSpPr>
          <p:nvPr>
            <p:ph type="subTitle" idx="1"/>
          </p:nvPr>
        </p:nvSpPr>
        <p:spPr>
          <a:xfrm>
            <a:off x="3598550" y="1021224"/>
            <a:ext cx="500550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4" name="מציין מיקום של תמונה 3">
            <a:extLst>
              <a:ext uri="{FF2B5EF4-FFF2-40B4-BE49-F238E27FC236}">
                <a16:creationId xmlns:a16="http://schemas.microsoft.com/office/drawing/2014/main" id="{753D8ECE-B512-4E7E-9BD7-B651F40326E4}"/>
              </a:ext>
            </a:extLst>
          </p:cNvPr>
          <p:cNvSpPr>
            <a:spLocks noGrp="1"/>
          </p:cNvSpPr>
          <p:nvPr>
            <p:ph type="pic" sz="quarter" idx="10"/>
          </p:nvPr>
        </p:nvSpPr>
        <p:spPr>
          <a:xfrm>
            <a:off x="284163" y="684213"/>
            <a:ext cx="3074987" cy="2268537"/>
          </a:xfrm>
        </p:spPr>
        <p:txBody>
          <a:bodyPr/>
          <a:lstStyle/>
          <a:p>
            <a:endParaRPr lang="en-IL"/>
          </a:p>
        </p:txBody>
      </p:sp>
    </p:spTree>
    <p:extLst>
      <p:ext uri="{BB962C8B-B14F-4D97-AF65-F5344CB8AC3E}">
        <p14:creationId xmlns:p14="http://schemas.microsoft.com/office/powerpoint/2010/main" val="392247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ף תוכן עם פינה" type="tx">
  <p:cSld name="שקף תוכן עם פינה">
    <p:spTree>
      <p:nvGrpSpPr>
        <p:cNvPr id="1" name="Shape 69"/>
        <p:cNvGrpSpPr/>
        <p:nvPr/>
      </p:nvGrpSpPr>
      <p:grpSpPr>
        <a:xfrm>
          <a:off x="0" y="0"/>
          <a:ext cx="0" cy="0"/>
          <a:chOff x="0" y="0"/>
          <a:chExt cx="0" cy="0"/>
        </a:xfrm>
      </p:grpSpPr>
      <p:sp>
        <p:nvSpPr>
          <p:cNvPr id="70" name="Google Shape;70;p9"/>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9"/>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72" name="Google Shape;72;p9"/>
          <p:cNvSpPr txBox="1">
            <a:spLocks noGrp="1"/>
          </p:cNvSpPr>
          <p:nvPr>
            <p:ph type="body" idx="1"/>
          </p:nvPr>
        </p:nvSpPr>
        <p:spPr>
          <a:xfrm>
            <a:off x="540000" y="1485125"/>
            <a:ext cx="8064000" cy="3118200"/>
          </a:xfrm>
          <a:prstGeom prst="rect">
            <a:avLst/>
          </a:prstGeom>
        </p:spPr>
        <p:txBody>
          <a:bodyPr spcFirstLastPara="1" wrap="square" lIns="0" tIns="0" rIns="0" bIns="0" anchor="ctr"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73" name="Google Shape;73;p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74" name="Google Shape;74;p9"/>
          <p:cNvSpPr/>
          <p:nvPr/>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idx="2"/>
          </p:nvPr>
        </p:nvSpPr>
        <p:spPr>
          <a:xfrm>
            <a:off x="8357675" y="5967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
        <p:nvSpPr>
          <p:cNvPr id="79" name="Google Shape;79;p9"/>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188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11537"/>
            <a:ext cx="8064000" cy="393600"/>
          </a:xfrm>
          <a:prstGeom prst="rect">
            <a:avLst/>
          </a:prstGeom>
          <a:noFill/>
          <a:ln>
            <a:noFill/>
          </a:ln>
        </p:spPr>
        <p:txBody>
          <a:bodyPr spcFirstLastPara="1" wrap="square" lIns="0" tIns="0" rIns="0" bIns="0" anchor="t" anchorCtr="0">
            <a:noAutofit/>
          </a:bodyPr>
          <a:lstStyle>
            <a:lvl1pPr lvl="0"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1pPr>
            <a:lvl2pPr lvl="1"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2pPr>
            <a:lvl3pPr lvl="2"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3pPr>
            <a:lvl4pPr lvl="3"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4pPr>
            <a:lvl5pPr lvl="4"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5pPr>
            <a:lvl6pPr lvl="5"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6pPr>
            <a:lvl7pPr lvl="6"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7pPr>
            <a:lvl8pPr lvl="7"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8pPr>
            <a:lvl9pPr lvl="8"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9pPr>
          </a:lstStyle>
          <a:p>
            <a:endParaRPr dirty="0"/>
          </a:p>
        </p:txBody>
      </p:sp>
      <p:sp>
        <p:nvSpPr>
          <p:cNvPr id="7" name="Google Shape;7;p1"/>
          <p:cNvSpPr txBox="1">
            <a:spLocks noGrp="1"/>
          </p:cNvSpPr>
          <p:nvPr>
            <p:ph type="body" idx="1"/>
          </p:nvPr>
        </p:nvSpPr>
        <p:spPr>
          <a:xfrm>
            <a:off x="540000" y="1196850"/>
            <a:ext cx="8064000" cy="3406500"/>
          </a:xfrm>
          <a:prstGeom prst="rect">
            <a:avLst/>
          </a:prstGeom>
          <a:noFill/>
          <a:ln>
            <a:noFill/>
          </a:ln>
        </p:spPr>
        <p:txBody>
          <a:bodyPr spcFirstLastPara="1" wrap="square" lIns="0" tIns="0" rIns="0" bIns="0" anchor="t" anchorCtr="0">
            <a:noAutofit/>
          </a:bodyPr>
          <a:lstStyle>
            <a:lvl1pPr marL="457200" lvl="0" indent="-323850" rtl="1">
              <a:lnSpc>
                <a:spcPct val="100000"/>
              </a:lnSpc>
              <a:spcBef>
                <a:spcPts val="0"/>
              </a:spcBef>
              <a:spcAft>
                <a:spcPts val="0"/>
              </a:spcAft>
              <a:buClr>
                <a:schemeClr val="dk1"/>
              </a:buClr>
              <a:buSzPts val="1500"/>
              <a:buFont typeface="Arimo"/>
              <a:buChar char="●"/>
              <a:defRPr sz="1500">
                <a:solidFill>
                  <a:schemeClr val="dk1"/>
                </a:solidFill>
                <a:latin typeface="Arimo"/>
                <a:ea typeface="Arimo"/>
                <a:cs typeface="Arimo"/>
                <a:sym typeface="Arimo"/>
              </a:defRPr>
            </a:lvl1pPr>
            <a:lvl2pPr marL="914400" lvl="1"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2pPr>
            <a:lvl3pPr marL="1371600" lvl="2"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3pPr>
            <a:lvl4pPr marL="1828800" lvl="3"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4pPr>
            <a:lvl5pPr marL="2286000" lvl="4"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5pPr>
            <a:lvl6pPr marL="2743200" lvl="5"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6pPr>
            <a:lvl7pPr marL="3200400" lvl="6"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7pPr>
            <a:lvl8pPr marL="3657600" lvl="7"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8pPr>
            <a:lvl9pPr marL="4114800" lvl="8" indent="-323850" rtl="1">
              <a:lnSpc>
                <a:spcPct val="100000"/>
              </a:lnSpc>
              <a:spcBef>
                <a:spcPts val="1000"/>
              </a:spcBef>
              <a:spcAft>
                <a:spcPts val="1000"/>
              </a:spcAft>
              <a:buClr>
                <a:schemeClr val="dk1"/>
              </a:buClr>
              <a:buSzPts val="1500"/>
              <a:buFont typeface="Arimo"/>
              <a:buChar char="■"/>
              <a:defRPr sz="15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64" r:id="rId3"/>
    <p:sldLayoutId id="2147483665" r:id="rId4"/>
    <p:sldLayoutId id="2147483661"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23850" algn="r" rtl="0">
        <a:lnSpc>
          <a:spcPct val="100000"/>
        </a:lnSpc>
        <a:spcBef>
          <a:spcPts val="0"/>
        </a:spcBef>
        <a:spcAft>
          <a:spcPts val="1200"/>
        </a:spcAft>
        <a:buClr>
          <a:srgbClr val="000000"/>
        </a:buClr>
        <a:buFont typeface="Courier New" panose="02070309020205020404" pitchFamily="49" charset="0"/>
        <a:buChar char="o"/>
        <a:defRPr sz="1400" b="0" i="0" u="none" strike="noStrike" cap="none">
          <a:solidFill>
            <a:srgbClr val="000000"/>
          </a:solidFill>
          <a:latin typeface="Arial"/>
          <a:ea typeface="Arial"/>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5420">
          <p15:clr>
            <a:srgbClr val="EA4335"/>
          </p15:clr>
        </p15:guide>
        <p15:guide id="4" pos="521" userDrawn="1">
          <p15:clr>
            <a:srgbClr val="EA4335"/>
          </p15:clr>
        </p15:guide>
        <p15:guide id="5" orient="horz" pos="340">
          <p15:clr>
            <a:srgbClr val="EA4335"/>
          </p15:clr>
        </p15:guide>
        <p15:guide id="6" orient="horz" pos="2900">
          <p15:clr>
            <a:srgbClr val="EA4335"/>
          </p15:clr>
        </p15:guide>
        <p15:guide id="7" pos="3840">
          <p15:clr>
            <a:srgbClr val="EA4335"/>
          </p15:clr>
        </p15:guide>
        <p15:guide id="8" pos="1920" userDrawn="1">
          <p15:clr>
            <a:srgbClr val="9FCC3B"/>
          </p15:clr>
        </p15:guide>
        <p15:guide id="9" orient="horz" pos="1080">
          <p15:clr>
            <a:srgbClr val="EA4335"/>
          </p15:clr>
        </p15:guide>
        <p15:guide id="10" orient="horz" pos="2160">
          <p15:clr>
            <a:srgbClr val="EA4335"/>
          </p15:clr>
        </p15:guide>
        <p15:guide id="11" pos="1247"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4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אייקונים</a:t>
            </a:r>
            <a:endParaRPr dirty="0"/>
          </a:p>
        </p:txBody>
      </p:sp>
      <p:sp>
        <p:nvSpPr>
          <p:cNvPr id="187" name="Google Shape;187;p19"/>
          <p:cNvSpPr/>
          <p:nvPr/>
        </p:nvSpPr>
        <p:spPr>
          <a:xfrm>
            <a:off x="76230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084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938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5791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35645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5499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53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idx="4294967295"/>
          </p:nvPr>
        </p:nvSpPr>
        <p:spPr>
          <a:xfrm>
            <a:off x="774528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דוגמה</a:t>
            </a:r>
            <a:endParaRPr sz="1200" dirty="0">
              <a:solidFill>
                <a:schemeClr val="accent1"/>
              </a:solidFill>
            </a:endParaRPr>
          </a:p>
        </p:txBody>
      </p:sp>
      <p:sp>
        <p:nvSpPr>
          <p:cNvPr id="195" name="Google Shape;195;p19"/>
          <p:cNvSpPr txBox="1">
            <a:spLocks noGrp="1"/>
          </p:cNvSpPr>
          <p:nvPr>
            <p:ph type="title" idx="4294967295"/>
          </p:nvPr>
        </p:nvSpPr>
        <p:spPr>
          <a:xfrm>
            <a:off x="6730421" y="1688728"/>
            <a:ext cx="720000" cy="3018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בונוס</a:t>
            </a:r>
            <a:endParaRPr sz="1200" dirty="0">
              <a:solidFill>
                <a:schemeClr val="accent1"/>
              </a:solidFill>
            </a:endParaRPr>
          </a:p>
        </p:txBody>
      </p:sp>
      <p:sp>
        <p:nvSpPr>
          <p:cNvPr id="196" name="Google Shape;196;p19"/>
          <p:cNvSpPr txBox="1">
            <a:spLocks noGrp="1"/>
          </p:cNvSpPr>
          <p:nvPr>
            <p:ph type="title" idx="4294967295"/>
          </p:nvPr>
        </p:nvSpPr>
        <p:spPr>
          <a:xfrm>
            <a:off x="5717859"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סרטון</a:t>
            </a:r>
            <a:endParaRPr sz="1200" dirty="0">
              <a:solidFill>
                <a:schemeClr val="accent1"/>
              </a:solidFill>
            </a:endParaRPr>
          </a:p>
        </p:txBody>
      </p:sp>
      <p:sp>
        <p:nvSpPr>
          <p:cNvPr id="197" name="Google Shape;197;p19"/>
          <p:cNvSpPr txBox="1">
            <a:spLocks noGrp="1"/>
          </p:cNvSpPr>
          <p:nvPr>
            <p:ph type="title" idx="4294967295"/>
          </p:nvPr>
        </p:nvSpPr>
        <p:spPr>
          <a:xfrm>
            <a:off x="470439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מטרה</a:t>
            </a:r>
            <a:endParaRPr sz="1200" dirty="0">
              <a:solidFill>
                <a:schemeClr val="accent1"/>
              </a:solidFill>
            </a:endParaRPr>
          </a:p>
        </p:txBody>
      </p:sp>
      <p:sp>
        <p:nvSpPr>
          <p:cNvPr id="198" name="Google Shape;198;p19"/>
          <p:cNvSpPr/>
          <p:nvPr/>
        </p:nvSpPr>
        <p:spPr>
          <a:xfrm>
            <a:off x="762306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title" idx="4294967295"/>
          </p:nvPr>
        </p:nvSpPr>
        <p:spPr>
          <a:xfrm>
            <a:off x="365707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סינטקס</a:t>
            </a:r>
            <a:endParaRPr sz="1200" dirty="0">
              <a:solidFill>
                <a:schemeClr val="accent1"/>
              </a:solidFill>
            </a:endParaRPr>
          </a:p>
        </p:txBody>
      </p:sp>
      <p:sp>
        <p:nvSpPr>
          <p:cNvPr id="200" name="Google Shape;200;p19"/>
          <p:cNvSpPr txBox="1">
            <a:spLocks noGrp="1"/>
          </p:cNvSpPr>
          <p:nvPr>
            <p:ph type="title" idx="4294967295"/>
          </p:nvPr>
        </p:nvSpPr>
        <p:spPr>
          <a:xfrm>
            <a:off x="2642446" y="1683784"/>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קונבנציה</a:t>
            </a:r>
            <a:endParaRPr sz="1200" dirty="0">
              <a:solidFill>
                <a:schemeClr val="accent1"/>
              </a:solidFill>
            </a:endParaRPr>
          </a:p>
        </p:txBody>
      </p:sp>
      <p:sp>
        <p:nvSpPr>
          <p:cNvPr id="201" name="Google Shape;201;p19"/>
          <p:cNvSpPr txBox="1">
            <a:spLocks noGrp="1"/>
          </p:cNvSpPr>
          <p:nvPr>
            <p:ph type="title" idx="4294967295"/>
          </p:nvPr>
        </p:nvSpPr>
        <p:spPr>
          <a:xfrm>
            <a:off x="162782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סכנה</a:t>
            </a:r>
            <a:endParaRPr sz="1200" dirty="0">
              <a:solidFill>
                <a:schemeClr val="accent1"/>
              </a:solidFill>
            </a:endParaRPr>
          </a:p>
        </p:txBody>
      </p:sp>
      <p:sp>
        <p:nvSpPr>
          <p:cNvPr id="202" name="Google Shape;202;p19"/>
          <p:cNvSpPr/>
          <p:nvPr/>
        </p:nvSpPr>
        <p:spPr>
          <a:xfrm>
            <a:off x="5206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title" idx="4294967295"/>
          </p:nvPr>
        </p:nvSpPr>
        <p:spPr>
          <a:xfrm>
            <a:off x="620570" y="1742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עשו ואל תעשו</a:t>
            </a:r>
            <a:endParaRPr sz="1200" dirty="0">
              <a:solidFill>
                <a:schemeClr val="accent1"/>
              </a:solidFill>
            </a:endParaRPr>
          </a:p>
        </p:txBody>
      </p:sp>
      <p:sp>
        <p:nvSpPr>
          <p:cNvPr id="213" name="Google Shape;213;p19"/>
          <p:cNvSpPr/>
          <p:nvPr/>
        </p:nvSpPr>
        <p:spPr>
          <a:xfrm>
            <a:off x="6530042"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623067"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a:spLocks noGrp="1"/>
          </p:cNvSpPr>
          <p:nvPr>
            <p:ph type="title" idx="4294967295"/>
          </p:nvPr>
        </p:nvSpPr>
        <p:spPr>
          <a:xfrm>
            <a:off x="7713300"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ז'רגון מקצועי</a:t>
            </a:r>
            <a:endParaRPr sz="1200" dirty="0">
              <a:solidFill>
                <a:schemeClr val="accent1"/>
              </a:solidFill>
            </a:endParaRPr>
          </a:p>
        </p:txBody>
      </p:sp>
      <p:sp>
        <p:nvSpPr>
          <p:cNvPr id="217" name="Google Shape;217;p19"/>
          <p:cNvSpPr/>
          <p:nvPr/>
        </p:nvSpPr>
        <p:spPr>
          <a:xfrm>
            <a:off x="543701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613729"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title" idx="4294967295"/>
          </p:nvPr>
        </p:nvSpPr>
        <p:spPr>
          <a:xfrm>
            <a:off x="6703963"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a:solidFill>
                  <a:schemeClr val="accent1"/>
                </a:solidFill>
              </a:rPr>
              <a:t>תרגול</a:t>
            </a:r>
            <a:endParaRPr sz="1200">
              <a:solidFill>
                <a:schemeClr val="accent1"/>
              </a:solidFill>
            </a:endParaRPr>
          </a:p>
        </p:txBody>
      </p:sp>
      <p:sp>
        <p:nvSpPr>
          <p:cNvPr id="223" name="Google Shape;223;p19"/>
          <p:cNvSpPr/>
          <p:nvPr/>
        </p:nvSpPr>
        <p:spPr>
          <a:xfrm>
            <a:off x="1376209" y="4594690"/>
            <a:ext cx="1570200" cy="256500"/>
          </a:xfrm>
          <a:prstGeom prst="roundRect">
            <a:avLst>
              <a:gd name="adj" fmla="val 50000"/>
            </a:avLst>
          </a:pr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iw" sz="1200" u="sng">
                <a:solidFill>
                  <a:schemeClr val="tx1"/>
                </a:solidFill>
                <a:latin typeface="Arimo"/>
                <a:ea typeface="Arimo"/>
                <a:cs typeface="Arimo"/>
                <a:sym typeface="Arimo"/>
              </a:rPr>
              <a:t>פתיחה בעורך קוד</a:t>
            </a:r>
            <a:endParaRPr sz="1200" u="sng">
              <a:solidFill>
                <a:schemeClr val="tx1"/>
              </a:solidFill>
              <a:latin typeface="Arimo"/>
              <a:ea typeface="Arimo"/>
              <a:cs typeface="Arimo"/>
              <a:sym typeface="Arimo"/>
            </a:endParaRPr>
          </a:p>
        </p:txBody>
      </p:sp>
      <p:sp>
        <p:nvSpPr>
          <p:cNvPr id="225" name="Google Shape;225;p19"/>
          <p:cNvSpPr txBox="1">
            <a:spLocks noGrp="1"/>
          </p:cNvSpPr>
          <p:nvPr>
            <p:ph type="title" idx="4294967295"/>
          </p:nvPr>
        </p:nvSpPr>
        <p:spPr>
          <a:xfrm>
            <a:off x="6620038" y="42861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יאללה לעבודה</a:t>
            </a:r>
            <a:endParaRPr sz="1400">
              <a:solidFill>
                <a:schemeClr val="dk2"/>
              </a:solidFill>
            </a:endParaRPr>
          </a:p>
        </p:txBody>
      </p:sp>
      <p:sp>
        <p:nvSpPr>
          <p:cNvPr id="226" name="Google Shape;226;p19"/>
          <p:cNvSpPr txBox="1">
            <a:spLocks noGrp="1"/>
          </p:cNvSpPr>
          <p:nvPr>
            <p:ph type="title" idx="4294967295"/>
          </p:nvPr>
        </p:nvSpPr>
        <p:spPr>
          <a:xfrm>
            <a:off x="5527013"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דיון</a:t>
            </a:r>
            <a:endParaRPr sz="1400">
              <a:solidFill>
                <a:schemeClr val="dk2"/>
              </a:solidFill>
            </a:endParaRPr>
          </a:p>
        </p:txBody>
      </p:sp>
      <p:sp>
        <p:nvSpPr>
          <p:cNvPr id="227" name="Google Shape;227;p19"/>
          <p:cNvSpPr txBox="1">
            <a:spLocks noGrp="1"/>
          </p:cNvSpPr>
          <p:nvPr>
            <p:ph type="title" idx="4294967295"/>
          </p:nvPr>
        </p:nvSpPr>
        <p:spPr>
          <a:xfrm>
            <a:off x="7731500"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dk2"/>
                </a:solidFill>
              </a:rPr>
              <a:t>שאלה</a:t>
            </a:r>
            <a:endParaRPr sz="1400" dirty="0">
              <a:solidFill>
                <a:schemeClr val="dk2"/>
              </a:solidFill>
            </a:endParaRPr>
          </a:p>
        </p:txBody>
      </p:sp>
      <p:sp>
        <p:nvSpPr>
          <p:cNvPr id="228" name="Google Shape;228;p19"/>
          <p:cNvSpPr/>
          <p:nvPr/>
        </p:nvSpPr>
        <p:spPr>
          <a:xfrm>
            <a:off x="5604367" y="215948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5604375" y="2743058"/>
            <a:ext cx="900000" cy="262500"/>
          </a:xfrm>
          <a:prstGeom prst="rect">
            <a:avLst/>
          </a:prstGeom>
          <a:noFill/>
          <a:ln>
            <a:noFill/>
          </a:ln>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b="1">
                <a:solidFill>
                  <a:schemeClr val="accent1"/>
                </a:solidFill>
                <a:latin typeface="Arimo"/>
                <a:ea typeface="Arimo"/>
                <a:cs typeface="Arimo"/>
                <a:sym typeface="Arimo"/>
              </a:rPr>
              <a:t>רענון</a:t>
            </a:r>
            <a:endParaRPr sz="1200" b="1">
              <a:solidFill>
                <a:schemeClr val="accent1"/>
              </a:solidFill>
              <a:latin typeface="Arimo"/>
              <a:ea typeface="Arimo"/>
              <a:cs typeface="Arimo"/>
              <a:sym typeface="Arimo"/>
            </a:endParaRPr>
          </a:p>
        </p:txBody>
      </p:sp>
      <p:sp>
        <p:nvSpPr>
          <p:cNvPr id="231" name="Google Shape;231;p19"/>
          <p:cNvSpPr/>
          <p:nvPr/>
        </p:nvSpPr>
        <p:spPr>
          <a:xfrm>
            <a:off x="45950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a:spLocks noGrp="1"/>
          </p:cNvSpPr>
          <p:nvPr>
            <p:ph type="title" idx="4294967295"/>
          </p:nvPr>
        </p:nvSpPr>
        <p:spPr>
          <a:xfrm>
            <a:off x="4687521"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הגדרה</a:t>
            </a:r>
            <a:endParaRPr sz="1200" dirty="0">
              <a:solidFill>
                <a:schemeClr val="accent1"/>
              </a:solidFill>
            </a:endParaRPr>
          </a:p>
        </p:txBody>
      </p:sp>
      <p:sp>
        <p:nvSpPr>
          <p:cNvPr id="234" name="Google Shape;234;p19"/>
          <p:cNvSpPr txBox="1">
            <a:spLocks noGrp="1"/>
          </p:cNvSpPr>
          <p:nvPr>
            <p:ph type="title" idx="4294967295"/>
          </p:nvPr>
        </p:nvSpPr>
        <p:spPr>
          <a:xfrm>
            <a:off x="4474099" y="4082490"/>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accent1"/>
                </a:solidFill>
              </a:rPr>
              <a:t>עשה</a:t>
            </a:r>
            <a:endParaRPr sz="1400" dirty="0">
              <a:solidFill>
                <a:schemeClr val="accent1"/>
              </a:solidFill>
            </a:endParaRPr>
          </a:p>
        </p:txBody>
      </p:sp>
      <p:sp>
        <p:nvSpPr>
          <p:cNvPr id="235" name="Google Shape;235;p19"/>
          <p:cNvSpPr txBox="1">
            <a:spLocks noGrp="1"/>
          </p:cNvSpPr>
          <p:nvPr>
            <p:ph type="title" idx="4294967295"/>
          </p:nvPr>
        </p:nvSpPr>
        <p:spPr>
          <a:xfrm>
            <a:off x="3509081" y="4090783"/>
            <a:ext cx="90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accent1"/>
                </a:solidFill>
              </a:rPr>
              <a:t>אל תעשה</a:t>
            </a:r>
            <a:endParaRPr sz="1400">
              <a:solidFill>
                <a:schemeClr val="accent1"/>
              </a:solidFill>
            </a:endParaRPr>
          </a:p>
        </p:txBody>
      </p:sp>
      <p:grpSp>
        <p:nvGrpSpPr>
          <p:cNvPr id="22" name="קבוצה 21">
            <a:extLst>
              <a:ext uri="{FF2B5EF4-FFF2-40B4-BE49-F238E27FC236}">
                <a16:creationId xmlns:a16="http://schemas.microsoft.com/office/drawing/2014/main" id="{00C4FBC4-1255-49FD-A29E-EEF14DEA4C11}"/>
              </a:ext>
            </a:extLst>
          </p:cNvPr>
          <p:cNvGrpSpPr/>
          <p:nvPr/>
        </p:nvGrpSpPr>
        <p:grpSpPr>
          <a:xfrm>
            <a:off x="7691907" y="1158949"/>
            <a:ext cx="609420" cy="608962"/>
            <a:chOff x="7651226" y="1100170"/>
            <a:chExt cx="609420" cy="608962"/>
          </a:xfrm>
        </p:grpSpPr>
        <p:sp>
          <p:nvSpPr>
            <p:cNvPr id="4" name="גרפיקה 2">
              <a:extLst>
                <a:ext uri="{FF2B5EF4-FFF2-40B4-BE49-F238E27FC236}">
                  <a16:creationId xmlns:a16="http://schemas.microsoft.com/office/drawing/2014/main" id="{64539141-6344-4910-AA33-53BE489D78CE}"/>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5" name="גרפיקה 2">
              <a:extLst>
                <a:ext uri="{FF2B5EF4-FFF2-40B4-BE49-F238E27FC236}">
                  <a16:creationId xmlns:a16="http://schemas.microsoft.com/office/drawing/2014/main" id="{64539141-6344-4910-AA33-53BE489D78C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6" name="גרפיקה 2">
              <a:extLst>
                <a:ext uri="{FF2B5EF4-FFF2-40B4-BE49-F238E27FC236}">
                  <a16:creationId xmlns:a16="http://schemas.microsoft.com/office/drawing/2014/main" id="{64539141-6344-4910-AA33-53BE489D78C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7" name="גרפיקה 2">
              <a:extLst>
                <a:ext uri="{FF2B5EF4-FFF2-40B4-BE49-F238E27FC236}">
                  <a16:creationId xmlns:a16="http://schemas.microsoft.com/office/drawing/2014/main" id="{64539141-6344-4910-AA33-53BE489D78CE}"/>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8" name="גרפיקה 2">
              <a:extLst>
                <a:ext uri="{FF2B5EF4-FFF2-40B4-BE49-F238E27FC236}">
                  <a16:creationId xmlns:a16="http://schemas.microsoft.com/office/drawing/2014/main" id="{64539141-6344-4910-AA33-53BE489D78C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9" name="גרפיקה 2">
              <a:extLst>
                <a:ext uri="{FF2B5EF4-FFF2-40B4-BE49-F238E27FC236}">
                  <a16:creationId xmlns:a16="http://schemas.microsoft.com/office/drawing/2014/main" id="{64539141-6344-4910-AA33-53BE489D78C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0" name="גרפיקה 2">
              <a:extLst>
                <a:ext uri="{FF2B5EF4-FFF2-40B4-BE49-F238E27FC236}">
                  <a16:creationId xmlns:a16="http://schemas.microsoft.com/office/drawing/2014/main" id="{64539141-6344-4910-AA33-53BE489D78CE}"/>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64539141-6344-4910-AA33-53BE489D78CE}"/>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64539141-6344-4910-AA33-53BE489D78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166" name="קבוצה 165">
            <a:extLst>
              <a:ext uri="{FF2B5EF4-FFF2-40B4-BE49-F238E27FC236}">
                <a16:creationId xmlns:a16="http://schemas.microsoft.com/office/drawing/2014/main" id="{CE604D4F-883D-47B0-8E1D-68DC0349E309}"/>
              </a:ext>
            </a:extLst>
          </p:cNvPr>
          <p:cNvGrpSpPr/>
          <p:nvPr/>
        </p:nvGrpSpPr>
        <p:grpSpPr>
          <a:xfrm>
            <a:off x="5728789" y="1195412"/>
            <a:ext cx="667920" cy="564635"/>
            <a:chOff x="5678621" y="1153002"/>
            <a:chExt cx="718088" cy="607045"/>
          </a:xfrm>
        </p:grpSpPr>
        <p:sp>
          <p:nvSpPr>
            <p:cNvPr id="242" name="גרפיקה 240">
              <a:extLst>
                <a:ext uri="{FF2B5EF4-FFF2-40B4-BE49-F238E27FC236}">
                  <a16:creationId xmlns:a16="http://schemas.microsoft.com/office/drawing/2014/main" id="{D8A241B1-8EBC-4014-9942-F5F7D64CBF5F}"/>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243" name="גרפיקה 240">
              <a:extLst>
                <a:ext uri="{FF2B5EF4-FFF2-40B4-BE49-F238E27FC236}">
                  <a16:creationId xmlns:a16="http://schemas.microsoft.com/office/drawing/2014/main" id="{D8A241B1-8EBC-4014-9942-F5F7D64CBF5F}"/>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244" name="גרפיקה 240">
              <a:extLst>
                <a:ext uri="{FF2B5EF4-FFF2-40B4-BE49-F238E27FC236}">
                  <a16:creationId xmlns:a16="http://schemas.microsoft.com/office/drawing/2014/main" id="{D8A241B1-8EBC-4014-9942-F5F7D64CBF5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5" name="גרפיקה 240">
              <a:extLst>
                <a:ext uri="{FF2B5EF4-FFF2-40B4-BE49-F238E27FC236}">
                  <a16:creationId xmlns:a16="http://schemas.microsoft.com/office/drawing/2014/main" id="{D8A241B1-8EBC-4014-9942-F5F7D64CBF5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246" name="גרפיקה 240">
              <a:extLst>
                <a:ext uri="{FF2B5EF4-FFF2-40B4-BE49-F238E27FC236}">
                  <a16:creationId xmlns:a16="http://schemas.microsoft.com/office/drawing/2014/main" id="{D8A241B1-8EBC-4014-9942-F5F7D64CBF5F}"/>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7" name="גרפיקה 240">
              <a:extLst>
                <a:ext uri="{FF2B5EF4-FFF2-40B4-BE49-F238E27FC236}">
                  <a16:creationId xmlns:a16="http://schemas.microsoft.com/office/drawing/2014/main" id="{D8A241B1-8EBC-4014-9942-F5F7D64CBF5F}"/>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8" name="גרפיקה 240">
              <a:extLst>
                <a:ext uri="{FF2B5EF4-FFF2-40B4-BE49-F238E27FC236}">
                  <a16:creationId xmlns:a16="http://schemas.microsoft.com/office/drawing/2014/main" id="{D8A241B1-8EBC-4014-9942-F5F7D64CBF5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9" name="גרפיקה 240">
              <a:extLst>
                <a:ext uri="{FF2B5EF4-FFF2-40B4-BE49-F238E27FC236}">
                  <a16:creationId xmlns:a16="http://schemas.microsoft.com/office/drawing/2014/main" id="{D8A241B1-8EBC-4014-9942-F5F7D64CBF5F}"/>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grpSp>
        <p:nvGrpSpPr>
          <p:cNvPr id="165" name="קבוצה 164">
            <a:extLst>
              <a:ext uri="{FF2B5EF4-FFF2-40B4-BE49-F238E27FC236}">
                <a16:creationId xmlns:a16="http://schemas.microsoft.com/office/drawing/2014/main" id="{C4CED81B-F140-4169-8753-3BB4715B0571}"/>
              </a:ext>
            </a:extLst>
          </p:cNvPr>
          <p:cNvGrpSpPr/>
          <p:nvPr/>
        </p:nvGrpSpPr>
        <p:grpSpPr>
          <a:xfrm>
            <a:off x="4690570" y="1124070"/>
            <a:ext cx="694982" cy="694982"/>
            <a:chOff x="4690570" y="1124070"/>
            <a:chExt cx="694982" cy="694982"/>
          </a:xfrm>
        </p:grpSpPr>
        <p:sp>
          <p:nvSpPr>
            <p:cNvPr id="252" name="גרפיקה 250">
              <a:extLst>
                <a:ext uri="{FF2B5EF4-FFF2-40B4-BE49-F238E27FC236}">
                  <a16:creationId xmlns:a16="http://schemas.microsoft.com/office/drawing/2014/main" id="{6329EF6D-262B-4FFD-BCA2-48E976B617B9}"/>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53" name="גרפיקה 250">
              <a:extLst>
                <a:ext uri="{FF2B5EF4-FFF2-40B4-BE49-F238E27FC236}">
                  <a16:creationId xmlns:a16="http://schemas.microsoft.com/office/drawing/2014/main" id="{6329EF6D-262B-4FFD-BCA2-48E976B617B9}"/>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54" name="גרפיקה 250">
              <a:extLst>
                <a:ext uri="{FF2B5EF4-FFF2-40B4-BE49-F238E27FC236}">
                  <a16:creationId xmlns:a16="http://schemas.microsoft.com/office/drawing/2014/main" id="{6329EF6D-262B-4FFD-BCA2-48E976B617B9}"/>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5" name="גרפיקה 250">
              <a:extLst>
                <a:ext uri="{FF2B5EF4-FFF2-40B4-BE49-F238E27FC236}">
                  <a16:creationId xmlns:a16="http://schemas.microsoft.com/office/drawing/2014/main" id="{6329EF6D-262B-4FFD-BCA2-48E976B617B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60" name="גרפיקה 250">
              <a:extLst>
                <a:ext uri="{FF2B5EF4-FFF2-40B4-BE49-F238E27FC236}">
                  <a16:creationId xmlns:a16="http://schemas.microsoft.com/office/drawing/2014/main" id="{6329EF6D-262B-4FFD-BCA2-48E976B617B9}"/>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61" name="גרפיקה 250">
              <a:extLst>
                <a:ext uri="{FF2B5EF4-FFF2-40B4-BE49-F238E27FC236}">
                  <a16:creationId xmlns:a16="http://schemas.microsoft.com/office/drawing/2014/main" id="{6329EF6D-262B-4FFD-BCA2-48E976B617B9}"/>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62" name="גרפיקה 250">
              <a:extLst>
                <a:ext uri="{FF2B5EF4-FFF2-40B4-BE49-F238E27FC236}">
                  <a16:creationId xmlns:a16="http://schemas.microsoft.com/office/drawing/2014/main" id="{6329EF6D-262B-4FFD-BCA2-48E976B617B9}"/>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63" name="גרפיקה 250">
              <a:extLst>
                <a:ext uri="{FF2B5EF4-FFF2-40B4-BE49-F238E27FC236}">
                  <a16:creationId xmlns:a16="http://schemas.microsoft.com/office/drawing/2014/main" id="{6329EF6D-262B-4FFD-BCA2-48E976B617B9}"/>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4" name="גרפיקה 250">
              <a:extLst>
                <a:ext uri="{FF2B5EF4-FFF2-40B4-BE49-F238E27FC236}">
                  <a16:creationId xmlns:a16="http://schemas.microsoft.com/office/drawing/2014/main" id="{6329EF6D-262B-4FFD-BCA2-48E976B617B9}"/>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76" name="קבוצה 175">
            <a:extLst>
              <a:ext uri="{FF2B5EF4-FFF2-40B4-BE49-F238E27FC236}">
                <a16:creationId xmlns:a16="http://schemas.microsoft.com/office/drawing/2014/main" id="{5426E567-15F1-496F-8A1E-48C597238C6D}"/>
              </a:ext>
            </a:extLst>
          </p:cNvPr>
          <p:cNvGrpSpPr/>
          <p:nvPr/>
        </p:nvGrpSpPr>
        <p:grpSpPr>
          <a:xfrm>
            <a:off x="3767023" y="1166439"/>
            <a:ext cx="544069" cy="582046"/>
            <a:chOff x="3767023" y="1166439"/>
            <a:chExt cx="544069" cy="582046"/>
          </a:xfrm>
        </p:grpSpPr>
        <p:grpSp>
          <p:nvGrpSpPr>
            <p:cNvPr id="169" name="גרפיקה 167">
              <a:extLst>
                <a:ext uri="{FF2B5EF4-FFF2-40B4-BE49-F238E27FC236}">
                  <a16:creationId xmlns:a16="http://schemas.microsoft.com/office/drawing/2014/main" id="{1CA39B24-D849-4B04-B222-C9C6CCD3BC9C}"/>
                </a:ext>
              </a:extLst>
            </p:cNvPr>
            <p:cNvGrpSpPr/>
            <p:nvPr/>
          </p:nvGrpSpPr>
          <p:grpSpPr>
            <a:xfrm>
              <a:off x="3767023" y="1330570"/>
              <a:ext cx="203330" cy="417915"/>
              <a:chOff x="3767023" y="1330570"/>
              <a:chExt cx="203330" cy="417915"/>
            </a:xfrm>
            <a:solidFill>
              <a:schemeClr val="accent1"/>
            </a:solidFill>
          </p:grpSpPr>
          <p:sp>
            <p:nvSpPr>
              <p:cNvPr id="170" name="גרפיקה 167">
                <a:extLst>
                  <a:ext uri="{FF2B5EF4-FFF2-40B4-BE49-F238E27FC236}">
                    <a16:creationId xmlns:a16="http://schemas.microsoft.com/office/drawing/2014/main" id="{70012EF3-FC2A-475B-89B2-83D4704B0632}"/>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1" name="גרפיקה 167">
                <a:extLst>
                  <a:ext uri="{FF2B5EF4-FFF2-40B4-BE49-F238E27FC236}">
                    <a16:creationId xmlns:a16="http://schemas.microsoft.com/office/drawing/2014/main" id="{2F929169-C598-4349-9DC9-EDF1B1170681}"/>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2" name="גרפיקה 167">
                <a:extLst>
                  <a:ext uri="{FF2B5EF4-FFF2-40B4-BE49-F238E27FC236}">
                    <a16:creationId xmlns:a16="http://schemas.microsoft.com/office/drawing/2014/main" id="{E1889ED7-29C7-43CF-BE4A-23B31980DA60}"/>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173" name="גרפיקה 167">
              <a:extLst>
                <a:ext uri="{FF2B5EF4-FFF2-40B4-BE49-F238E27FC236}">
                  <a16:creationId xmlns:a16="http://schemas.microsoft.com/office/drawing/2014/main" id="{202C7D51-6E80-4B0F-839A-0F8601DEF9A3}"/>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174" name="גרפיקה 167">
              <a:extLst>
                <a:ext uri="{FF2B5EF4-FFF2-40B4-BE49-F238E27FC236}">
                  <a16:creationId xmlns:a16="http://schemas.microsoft.com/office/drawing/2014/main" id="{FDB08078-8223-4888-BE8B-D3EDB58FD126}"/>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175" name="גרפיקה 167">
              <a:extLst>
                <a:ext uri="{FF2B5EF4-FFF2-40B4-BE49-F238E27FC236}">
                  <a16:creationId xmlns:a16="http://schemas.microsoft.com/office/drawing/2014/main" id="{6E233F66-0AC0-488A-B29E-FA3F62E1E9E6}"/>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183" name="קבוצה 182">
            <a:extLst>
              <a:ext uri="{FF2B5EF4-FFF2-40B4-BE49-F238E27FC236}">
                <a16:creationId xmlns:a16="http://schemas.microsoft.com/office/drawing/2014/main" id="{9518DFE0-E608-4ECA-8CFD-F59F063A0D21}"/>
              </a:ext>
            </a:extLst>
          </p:cNvPr>
          <p:cNvGrpSpPr/>
          <p:nvPr/>
        </p:nvGrpSpPr>
        <p:grpSpPr>
          <a:xfrm>
            <a:off x="2755072" y="1160243"/>
            <a:ext cx="544512" cy="514213"/>
            <a:chOff x="2754771" y="1197825"/>
            <a:chExt cx="544512" cy="514213"/>
          </a:xfrm>
        </p:grpSpPr>
        <p:sp>
          <p:nvSpPr>
            <p:cNvPr id="179" name="גרפיקה 177">
              <a:extLst>
                <a:ext uri="{FF2B5EF4-FFF2-40B4-BE49-F238E27FC236}">
                  <a16:creationId xmlns:a16="http://schemas.microsoft.com/office/drawing/2014/main" id="{4E10B4B0-F3C2-47D1-A231-6ECFEE1EF035}"/>
                </a:ext>
              </a:extLst>
            </p:cNvPr>
            <p:cNvSpPr/>
            <p:nvPr/>
          </p:nvSpPr>
          <p:spPr>
            <a:xfrm>
              <a:off x="2754771" y="1197825"/>
              <a:ext cx="227246" cy="227716"/>
            </a:xfrm>
            <a:custGeom>
              <a:avLst/>
              <a:gdLst>
                <a:gd name="connsiteX0" fmla="*/ 176979 w 227246"/>
                <a:gd name="connsiteY0" fmla="*/ 209585 h 227716"/>
                <a:gd name="connsiteX1" fmla="*/ 89457 w 227246"/>
                <a:gd name="connsiteY1" fmla="*/ 226679 h 227716"/>
                <a:gd name="connsiteX2" fmla="*/ 17662 w 227246"/>
                <a:gd name="connsiteY2" fmla="*/ 178132 h 227716"/>
                <a:gd name="connsiteX3" fmla="*/ 1252 w 227246"/>
                <a:gd name="connsiteY3" fmla="*/ 90610 h 227716"/>
                <a:gd name="connsiteX4" fmla="*/ 49799 w 227246"/>
                <a:gd name="connsiteY4" fmla="*/ 18131 h 227716"/>
                <a:gd name="connsiteX5" fmla="*/ 137321 w 227246"/>
                <a:gd name="connsiteY5" fmla="*/ 1037 h 227716"/>
                <a:gd name="connsiteX6" fmla="*/ 209116 w 227246"/>
                <a:gd name="connsiteY6" fmla="*/ 49584 h 227716"/>
                <a:gd name="connsiteX7" fmla="*/ 226210 w 227246"/>
                <a:gd name="connsiteY7" fmla="*/ 137106 h 227716"/>
                <a:gd name="connsiteX8" fmla="*/ 176979 w 227246"/>
                <a:gd name="connsiteY8" fmla="*/ 209585 h 2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46" h="22771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w="27214" cap="flat">
              <a:solidFill>
                <a:schemeClr val="bg2"/>
              </a:solidFill>
              <a:prstDash val="solid"/>
              <a:miter/>
            </a:ln>
          </p:spPr>
          <p:txBody>
            <a:bodyPr rtlCol="0" anchor="ctr"/>
            <a:lstStyle/>
            <a:p>
              <a:endParaRPr lang="en-IL"/>
            </a:p>
          </p:txBody>
        </p:sp>
        <p:sp>
          <p:nvSpPr>
            <p:cNvPr id="180" name="גרפיקה 177">
              <a:extLst>
                <a:ext uri="{FF2B5EF4-FFF2-40B4-BE49-F238E27FC236}">
                  <a16:creationId xmlns:a16="http://schemas.microsoft.com/office/drawing/2014/main" id="{4E10B4B0-F3C2-47D1-A231-6ECFEE1EF035}"/>
                </a:ext>
              </a:extLst>
            </p:cNvPr>
            <p:cNvSpPr/>
            <p:nvPr/>
          </p:nvSpPr>
          <p:spPr>
            <a:xfrm>
              <a:off x="2985414" y="1398168"/>
              <a:ext cx="313869" cy="313870"/>
            </a:xfrm>
            <a:custGeom>
              <a:avLst/>
              <a:gdLst>
                <a:gd name="connsiteX0" fmla="*/ 263603 w 313869"/>
                <a:gd name="connsiteY0" fmla="*/ 282064 h 313870"/>
                <a:gd name="connsiteX1" fmla="*/ 103602 w 313869"/>
                <a:gd name="connsiteY1" fmla="*/ 312834 h 313870"/>
                <a:gd name="connsiteX2" fmla="*/ 31806 w 313869"/>
                <a:gd name="connsiteY2" fmla="*/ 264286 h 313870"/>
                <a:gd name="connsiteX3" fmla="*/ 1037 w 313869"/>
                <a:gd name="connsiteY3" fmla="*/ 103602 h 313870"/>
                <a:gd name="connsiteX4" fmla="*/ 49584 w 313869"/>
                <a:gd name="connsiteY4" fmla="*/ 31806 h 313870"/>
                <a:gd name="connsiteX5" fmla="*/ 210269 w 313869"/>
                <a:gd name="connsiteY5" fmla="*/ 1037 h 313870"/>
                <a:gd name="connsiteX6" fmla="*/ 282065 w 313869"/>
                <a:gd name="connsiteY6" fmla="*/ 49584 h 313870"/>
                <a:gd name="connsiteX7" fmla="*/ 312834 w 313869"/>
                <a:gd name="connsiteY7" fmla="*/ 210269 h 313870"/>
                <a:gd name="connsiteX8" fmla="*/ 263603 w 313869"/>
                <a:gd name="connsiteY8" fmla="*/ 282064 h 31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69" h="313870">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w="27214" cap="flat">
              <a:solidFill>
                <a:schemeClr val="bg2"/>
              </a:solidFill>
              <a:prstDash val="solid"/>
              <a:miter/>
            </a:ln>
          </p:spPr>
          <p:txBody>
            <a:bodyPr rtlCol="0" anchor="ctr"/>
            <a:lstStyle/>
            <a:p>
              <a:endParaRPr lang="en-IL"/>
            </a:p>
          </p:txBody>
        </p:sp>
        <p:sp>
          <p:nvSpPr>
            <p:cNvPr id="181" name="גרפיקה 177">
              <a:extLst>
                <a:ext uri="{FF2B5EF4-FFF2-40B4-BE49-F238E27FC236}">
                  <a16:creationId xmlns:a16="http://schemas.microsoft.com/office/drawing/2014/main" id="{4E10B4B0-F3C2-47D1-A231-6ECFEE1EF035}"/>
                </a:ext>
              </a:extLst>
            </p:cNvPr>
            <p:cNvSpPr/>
            <p:nvPr/>
          </p:nvSpPr>
          <p:spPr>
            <a:xfrm>
              <a:off x="2799783" y="1228263"/>
              <a:ext cx="146325" cy="137755"/>
            </a:xfrm>
            <a:custGeom>
              <a:avLst/>
              <a:gdLst>
                <a:gd name="connsiteX0" fmla="*/ 0 w 146325"/>
                <a:gd name="connsiteY0" fmla="*/ 106667 h 137755"/>
                <a:gd name="connsiteX1" fmla="*/ 28718 w 146325"/>
                <a:gd name="connsiteY1" fmla="*/ 130599 h 137755"/>
                <a:gd name="connsiteX2" fmla="*/ 74530 w 146325"/>
                <a:gd name="connsiteY2" fmla="*/ 122394 h 137755"/>
                <a:gd name="connsiteX3" fmla="*/ 146326 w 146325"/>
                <a:gd name="connsiteY3" fmla="*/ 0 h 137755"/>
              </a:gdLst>
              <a:ahLst/>
              <a:cxnLst>
                <a:cxn ang="0">
                  <a:pos x="connsiteX0" y="connsiteY0"/>
                </a:cxn>
                <a:cxn ang="0">
                  <a:pos x="connsiteX1" y="connsiteY1"/>
                </a:cxn>
                <a:cxn ang="0">
                  <a:pos x="connsiteX2" y="connsiteY2"/>
                </a:cxn>
                <a:cxn ang="0">
                  <a:pos x="connsiteX3" y="connsiteY3"/>
                </a:cxn>
              </a:cxnLst>
              <a:rect l="l" t="t" r="r" b="b"/>
              <a:pathLst>
                <a:path w="146325" h="137755">
                  <a:moveTo>
                    <a:pt x="0" y="106667"/>
                  </a:moveTo>
                  <a:lnTo>
                    <a:pt x="28718" y="130599"/>
                  </a:lnTo>
                  <a:cubicBezTo>
                    <a:pt x="43077" y="142907"/>
                    <a:pt x="64958" y="138804"/>
                    <a:pt x="74530" y="122394"/>
                  </a:cubicBezTo>
                  <a:lnTo>
                    <a:pt x="146326" y="0"/>
                  </a:lnTo>
                </a:path>
              </a:pathLst>
            </a:custGeom>
            <a:noFill/>
            <a:ln w="34018" cap="flat">
              <a:solidFill>
                <a:schemeClr val="bg2"/>
              </a:solidFill>
              <a:prstDash val="solid"/>
              <a:miter/>
            </a:ln>
          </p:spPr>
          <p:txBody>
            <a:bodyPr rtlCol="0" anchor="ctr"/>
            <a:lstStyle/>
            <a:p>
              <a:endParaRPr lang="en-IL"/>
            </a:p>
          </p:txBody>
        </p:sp>
        <p:sp>
          <p:nvSpPr>
            <p:cNvPr id="182" name="גרפיקה 177">
              <a:extLst>
                <a:ext uri="{FF2B5EF4-FFF2-40B4-BE49-F238E27FC236}">
                  <a16:creationId xmlns:a16="http://schemas.microsoft.com/office/drawing/2014/main" id="{4E10B4B0-F3C2-47D1-A231-6ECFEE1EF035}"/>
                </a:ext>
              </a:extLst>
            </p:cNvPr>
            <p:cNvSpPr/>
            <p:nvPr/>
          </p:nvSpPr>
          <p:spPr>
            <a:xfrm>
              <a:off x="3063033" y="1435444"/>
              <a:ext cx="197608" cy="185952"/>
            </a:xfrm>
            <a:custGeom>
              <a:avLst/>
              <a:gdLst>
                <a:gd name="connsiteX0" fmla="*/ 0 w 197608"/>
                <a:gd name="connsiteY0" fmla="*/ 144274 h 185952"/>
                <a:gd name="connsiteX1" fmla="*/ 38291 w 197608"/>
                <a:gd name="connsiteY1" fmla="*/ 176411 h 185952"/>
                <a:gd name="connsiteX2" fmla="*/ 99830 w 197608"/>
                <a:gd name="connsiteY2" fmla="*/ 165471 h 185952"/>
                <a:gd name="connsiteX3" fmla="*/ 197608 w 197608"/>
                <a:gd name="connsiteY3" fmla="*/ 0 h 185952"/>
              </a:gdLst>
              <a:ahLst/>
              <a:cxnLst>
                <a:cxn ang="0">
                  <a:pos x="connsiteX0" y="connsiteY0"/>
                </a:cxn>
                <a:cxn ang="0">
                  <a:pos x="connsiteX1" y="connsiteY1"/>
                </a:cxn>
                <a:cxn ang="0">
                  <a:pos x="connsiteX2" y="connsiteY2"/>
                </a:cxn>
                <a:cxn ang="0">
                  <a:pos x="connsiteX3" y="connsiteY3"/>
                </a:cxn>
              </a:cxnLst>
              <a:rect l="l" t="t" r="r" b="b"/>
              <a:pathLst>
                <a:path w="197608" h="185952">
                  <a:moveTo>
                    <a:pt x="0" y="144274"/>
                  </a:moveTo>
                  <a:lnTo>
                    <a:pt x="38291" y="176411"/>
                  </a:lnTo>
                  <a:cubicBezTo>
                    <a:pt x="58120" y="192822"/>
                    <a:pt x="87522" y="187351"/>
                    <a:pt x="99830" y="165471"/>
                  </a:cubicBezTo>
                  <a:lnTo>
                    <a:pt x="197608" y="0"/>
                  </a:lnTo>
                </a:path>
              </a:pathLst>
            </a:custGeom>
            <a:noFill/>
            <a:ln w="34018" cap="flat">
              <a:solidFill>
                <a:schemeClr val="bg2"/>
              </a:solidFill>
              <a:prstDash val="solid"/>
              <a:miter/>
            </a:ln>
          </p:spPr>
          <p:txBody>
            <a:bodyPr rtlCol="0" anchor="ctr"/>
            <a:lstStyle/>
            <a:p>
              <a:endParaRPr lang="en-IL"/>
            </a:p>
          </p:txBody>
        </p:sp>
      </p:grpSp>
      <p:grpSp>
        <p:nvGrpSpPr>
          <p:cNvPr id="276" name="קבוצה 275">
            <a:extLst>
              <a:ext uri="{FF2B5EF4-FFF2-40B4-BE49-F238E27FC236}">
                <a16:creationId xmlns:a16="http://schemas.microsoft.com/office/drawing/2014/main" id="{598CBF63-B7AB-4F76-AF5A-AD3BF3817DE9}"/>
              </a:ext>
            </a:extLst>
          </p:cNvPr>
          <p:cNvGrpSpPr/>
          <p:nvPr/>
        </p:nvGrpSpPr>
        <p:grpSpPr>
          <a:xfrm>
            <a:off x="608320" y="1159162"/>
            <a:ext cx="723264" cy="487719"/>
            <a:chOff x="608320" y="1159162"/>
            <a:chExt cx="723264" cy="487719"/>
          </a:xfrm>
        </p:grpSpPr>
        <p:sp>
          <p:nvSpPr>
            <p:cNvPr id="271" name="גרפיקה 269">
              <a:extLst>
                <a:ext uri="{FF2B5EF4-FFF2-40B4-BE49-F238E27FC236}">
                  <a16:creationId xmlns:a16="http://schemas.microsoft.com/office/drawing/2014/main" id="{E09462C7-66F5-4756-8846-C32EEC798C1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2" name="גרפיקה 269">
              <a:extLst>
                <a:ext uri="{FF2B5EF4-FFF2-40B4-BE49-F238E27FC236}">
                  <a16:creationId xmlns:a16="http://schemas.microsoft.com/office/drawing/2014/main" id="{E09462C7-66F5-4756-8846-C32EEC798C17}"/>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73" name="גרפיקה 269">
              <a:extLst>
                <a:ext uri="{FF2B5EF4-FFF2-40B4-BE49-F238E27FC236}">
                  <a16:creationId xmlns:a16="http://schemas.microsoft.com/office/drawing/2014/main" id="{E09462C7-66F5-4756-8846-C32EEC798C17}"/>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74" name="גרפיקה 269">
              <a:extLst>
                <a:ext uri="{FF2B5EF4-FFF2-40B4-BE49-F238E27FC236}">
                  <a16:creationId xmlns:a16="http://schemas.microsoft.com/office/drawing/2014/main" id="{E09462C7-66F5-4756-8846-C32EEC798C17}"/>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75" name="גרפיקה 269">
              <a:extLst>
                <a:ext uri="{FF2B5EF4-FFF2-40B4-BE49-F238E27FC236}">
                  <a16:creationId xmlns:a16="http://schemas.microsoft.com/office/drawing/2014/main" id="{E09462C7-66F5-4756-8846-C32EEC798C17}"/>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83" name="קבוצה 282">
            <a:extLst>
              <a:ext uri="{FF2B5EF4-FFF2-40B4-BE49-F238E27FC236}">
                <a16:creationId xmlns:a16="http://schemas.microsoft.com/office/drawing/2014/main" id="{D0FF2573-E58E-4DA2-8E1D-61F290116CA3}"/>
              </a:ext>
            </a:extLst>
          </p:cNvPr>
          <p:cNvGrpSpPr/>
          <p:nvPr/>
        </p:nvGrpSpPr>
        <p:grpSpPr>
          <a:xfrm>
            <a:off x="7781568" y="2179054"/>
            <a:ext cx="591580" cy="500017"/>
            <a:chOff x="7781568" y="2201176"/>
            <a:chExt cx="591580" cy="500017"/>
          </a:xfrm>
        </p:grpSpPr>
        <p:sp>
          <p:nvSpPr>
            <p:cNvPr id="279" name="גרפיקה 277">
              <a:extLst>
                <a:ext uri="{FF2B5EF4-FFF2-40B4-BE49-F238E27FC236}">
                  <a16:creationId xmlns:a16="http://schemas.microsoft.com/office/drawing/2014/main" id="{77683D71-A5EE-4511-A88D-E6BE09E524B2}"/>
                </a:ext>
              </a:extLst>
            </p:cNvPr>
            <p:cNvSpPr/>
            <p:nvPr/>
          </p:nvSpPr>
          <p:spPr>
            <a:xfrm>
              <a:off x="7781568" y="2201176"/>
              <a:ext cx="591580" cy="500017"/>
            </a:xfrm>
            <a:custGeom>
              <a:avLst/>
              <a:gdLst>
                <a:gd name="connsiteX0" fmla="*/ 557390 w 591580"/>
                <a:gd name="connsiteY0" fmla="*/ 71576 h 500017"/>
                <a:gd name="connsiteX1" fmla="*/ 214119 w 591580"/>
                <a:gd name="connsiteY1" fmla="*/ 883 h 500017"/>
                <a:gd name="connsiteX2" fmla="*/ 163138 w 591580"/>
                <a:gd name="connsiteY2" fmla="*/ 34190 h 500017"/>
                <a:gd name="connsiteX3" fmla="*/ 102641 w 591580"/>
                <a:gd name="connsiteY3" fmla="*/ 329879 h 500017"/>
                <a:gd name="connsiteX4" fmla="*/ 0 w 591580"/>
                <a:gd name="connsiteY4" fmla="*/ 402611 h 500017"/>
                <a:gd name="connsiteX5" fmla="*/ 126432 w 591580"/>
                <a:gd name="connsiteY5" fmla="*/ 428442 h 500017"/>
                <a:gd name="connsiteX6" fmla="*/ 168576 w 591580"/>
                <a:gd name="connsiteY6" fmla="*/ 437278 h 500017"/>
                <a:gd name="connsiteX7" fmla="*/ 469703 w 591580"/>
                <a:gd name="connsiteY7" fmla="*/ 499135 h 500017"/>
                <a:gd name="connsiteX8" fmla="*/ 520684 w 591580"/>
                <a:gd name="connsiteY8" fmla="*/ 465828 h 500017"/>
                <a:gd name="connsiteX9" fmla="*/ 590697 w 591580"/>
                <a:gd name="connsiteY9" fmla="*/ 122557 h 500017"/>
                <a:gd name="connsiteX10" fmla="*/ 557390 w 591580"/>
                <a:gd name="connsiteY10" fmla="*/ 71576 h 50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580" h="500017">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w="27156" cap="flat">
              <a:solidFill>
                <a:schemeClr val="bg2"/>
              </a:solidFill>
              <a:prstDash val="solid"/>
              <a:miter/>
            </a:ln>
          </p:spPr>
          <p:txBody>
            <a:bodyPr rtlCol="0" anchor="ctr"/>
            <a:lstStyle/>
            <a:p>
              <a:endParaRPr lang="en-IL"/>
            </a:p>
          </p:txBody>
        </p:sp>
        <p:grpSp>
          <p:nvGrpSpPr>
            <p:cNvPr id="280" name="גרפיקה 277">
              <a:extLst>
                <a:ext uri="{FF2B5EF4-FFF2-40B4-BE49-F238E27FC236}">
                  <a16:creationId xmlns:a16="http://schemas.microsoft.com/office/drawing/2014/main" id="{3E948A90-BC3F-417D-B62E-F211E5090C75}"/>
                </a:ext>
              </a:extLst>
            </p:cNvPr>
            <p:cNvGrpSpPr/>
            <p:nvPr/>
          </p:nvGrpSpPr>
          <p:grpSpPr>
            <a:xfrm>
              <a:off x="7980053" y="2292465"/>
              <a:ext cx="286172" cy="312002"/>
              <a:chOff x="7980053" y="2292465"/>
              <a:chExt cx="286172" cy="312002"/>
            </a:xfrm>
          </p:grpSpPr>
          <p:sp>
            <p:nvSpPr>
              <p:cNvPr id="281" name="גרפיקה 277">
                <a:extLst>
                  <a:ext uri="{FF2B5EF4-FFF2-40B4-BE49-F238E27FC236}">
                    <a16:creationId xmlns:a16="http://schemas.microsoft.com/office/drawing/2014/main" id="{C7159445-98EB-4C4C-81F6-7428EB0EE431}"/>
                  </a:ext>
                </a:extLst>
              </p:cNvPr>
              <p:cNvSpPr/>
              <p:nvPr/>
            </p:nvSpPr>
            <p:spPr>
              <a:xfrm>
                <a:off x="7999086" y="2310818"/>
                <a:ext cx="250145" cy="274616"/>
              </a:xfrm>
              <a:custGeom>
                <a:avLst/>
                <a:gdLst>
                  <a:gd name="connsiteX0" fmla="*/ 149544 w 250145"/>
                  <a:gd name="connsiteY0" fmla="*/ 258982 h 274616"/>
                  <a:gd name="connsiteX1" fmla="*/ 99243 w 250145"/>
                  <a:gd name="connsiteY1" fmla="*/ 143426 h 274616"/>
                  <a:gd name="connsiteX2" fmla="*/ 89726 w 250145"/>
                  <a:gd name="connsiteY2" fmla="*/ 162459 h 274616"/>
                  <a:gd name="connsiteX3" fmla="*/ 63896 w 250145"/>
                  <a:gd name="connsiteY3" fmla="*/ 241309 h 274616"/>
                  <a:gd name="connsiteX4" fmla="*/ 0 w 250145"/>
                  <a:gd name="connsiteY4" fmla="*/ 228394 h 274616"/>
                  <a:gd name="connsiteX5" fmla="*/ 27190 w 250145"/>
                  <a:gd name="connsiteY5" fmla="*/ 146825 h 274616"/>
                  <a:gd name="connsiteX6" fmla="*/ 74092 w 250145"/>
                  <a:gd name="connsiteY6" fmla="*/ 86327 h 274616"/>
                  <a:gd name="connsiteX7" fmla="*/ 36026 w 250145"/>
                  <a:gd name="connsiteY7" fmla="*/ 0 h 274616"/>
                  <a:gd name="connsiteX8" fmla="*/ 112837 w 250145"/>
                  <a:gd name="connsiteY8" fmla="*/ 15634 h 274616"/>
                  <a:gd name="connsiteX9" fmla="*/ 154982 w 250145"/>
                  <a:gd name="connsiteY9" fmla="*/ 110798 h 274616"/>
                  <a:gd name="connsiteX10" fmla="*/ 157701 w 250145"/>
                  <a:gd name="connsiteY10" fmla="*/ 108079 h 274616"/>
                  <a:gd name="connsiteX11" fmla="*/ 169256 w 250145"/>
                  <a:gd name="connsiteY11" fmla="*/ 81569 h 274616"/>
                  <a:gd name="connsiteX12" fmla="*/ 186250 w 250145"/>
                  <a:gd name="connsiteY12" fmla="*/ 31268 h 274616"/>
                  <a:gd name="connsiteX13" fmla="*/ 250146 w 250145"/>
                  <a:gd name="connsiteY13" fmla="*/ 44183 h 274616"/>
                  <a:gd name="connsiteX14" fmla="*/ 232472 w 250145"/>
                  <a:gd name="connsiteY14" fmla="*/ 98563 h 274616"/>
                  <a:gd name="connsiteX15" fmla="*/ 209361 w 250145"/>
                  <a:gd name="connsiteY15" fmla="*/ 144106 h 274616"/>
                  <a:gd name="connsiteX16" fmla="*/ 179452 w 250145"/>
                  <a:gd name="connsiteY16" fmla="*/ 166537 h 274616"/>
                  <a:gd name="connsiteX17" fmla="*/ 227034 w 250145"/>
                  <a:gd name="connsiteY17" fmla="*/ 274616 h 274616"/>
                  <a:gd name="connsiteX18" fmla="*/ 149544 w 250145"/>
                  <a:gd name="connsiteY18" fmla="*/ 258982 h 27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45" h="274616">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w="6789" cap="flat">
                <a:solidFill>
                  <a:schemeClr val="bg2"/>
                </a:solidFill>
                <a:prstDash val="solid"/>
                <a:miter/>
              </a:ln>
            </p:spPr>
            <p:txBody>
              <a:bodyPr rtlCol="0" anchor="ctr"/>
              <a:lstStyle/>
              <a:p>
                <a:endParaRPr lang="en-IL"/>
              </a:p>
            </p:txBody>
          </p:sp>
          <p:sp>
            <p:nvSpPr>
              <p:cNvPr id="282" name="גרפיקה 277">
                <a:extLst>
                  <a:ext uri="{FF2B5EF4-FFF2-40B4-BE49-F238E27FC236}">
                    <a16:creationId xmlns:a16="http://schemas.microsoft.com/office/drawing/2014/main" id="{00E718C0-3789-46B6-B451-3921FA586D85}"/>
                  </a:ext>
                </a:extLst>
              </p:cNvPr>
              <p:cNvSpPr/>
              <p:nvPr/>
            </p:nvSpPr>
            <p:spPr>
              <a:xfrm>
                <a:off x="7980053" y="2292465"/>
                <a:ext cx="286172" cy="312002"/>
              </a:xfrm>
              <a:custGeom>
                <a:avLst/>
                <a:gdLst>
                  <a:gd name="connsiteX0" fmla="*/ 76811 w 286172"/>
                  <a:gd name="connsiteY0" fmla="*/ 36706 h 312002"/>
                  <a:gd name="connsiteX1" fmla="*/ 120994 w 286172"/>
                  <a:gd name="connsiteY1" fmla="*/ 45543 h 312002"/>
                  <a:gd name="connsiteX2" fmla="*/ 166537 w 286172"/>
                  <a:gd name="connsiteY2" fmla="*/ 148184 h 312002"/>
                  <a:gd name="connsiteX3" fmla="*/ 186250 w 286172"/>
                  <a:gd name="connsiteY3" fmla="*/ 133909 h 312002"/>
                  <a:gd name="connsiteX4" fmla="*/ 199845 w 286172"/>
                  <a:gd name="connsiteY4" fmla="*/ 103321 h 312002"/>
                  <a:gd name="connsiteX5" fmla="*/ 212760 w 286172"/>
                  <a:gd name="connsiteY5" fmla="*/ 63896 h 312002"/>
                  <a:gd name="connsiteX6" fmla="*/ 250146 w 286172"/>
                  <a:gd name="connsiteY6" fmla="*/ 71373 h 312002"/>
                  <a:gd name="connsiteX7" fmla="*/ 237910 w 286172"/>
                  <a:gd name="connsiteY7" fmla="*/ 112837 h 312002"/>
                  <a:gd name="connsiteX8" fmla="*/ 216838 w 286172"/>
                  <a:gd name="connsiteY8" fmla="*/ 153622 h 312002"/>
                  <a:gd name="connsiteX9" fmla="*/ 179452 w 286172"/>
                  <a:gd name="connsiteY9" fmla="*/ 177413 h 312002"/>
                  <a:gd name="connsiteX10" fmla="*/ 222276 w 286172"/>
                  <a:gd name="connsiteY10" fmla="*/ 273937 h 312002"/>
                  <a:gd name="connsiteX11" fmla="*/ 178093 w 286172"/>
                  <a:gd name="connsiteY11" fmla="*/ 265100 h 312002"/>
                  <a:gd name="connsiteX12" fmla="*/ 123713 w 286172"/>
                  <a:gd name="connsiteY12" fmla="*/ 141387 h 312002"/>
                  <a:gd name="connsiteX13" fmla="*/ 95164 w 286172"/>
                  <a:gd name="connsiteY13" fmla="*/ 176054 h 312002"/>
                  <a:gd name="connsiteX14" fmla="*/ 72733 w 286172"/>
                  <a:gd name="connsiteY14" fmla="*/ 243348 h 312002"/>
                  <a:gd name="connsiteX15" fmla="*/ 35347 w 286172"/>
                  <a:gd name="connsiteY15" fmla="*/ 235871 h 312002"/>
                  <a:gd name="connsiteX16" fmla="*/ 57778 w 286172"/>
                  <a:gd name="connsiteY16" fmla="*/ 168576 h 312002"/>
                  <a:gd name="connsiteX17" fmla="*/ 110118 w 286172"/>
                  <a:gd name="connsiteY17" fmla="*/ 111478 h 312002"/>
                  <a:gd name="connsiteX18" fmla="*/ 76811 w 286172"/>
                  <a:gd name="connsiteY18" fmla="*/ 36706 h 312002"/>
                  <a:gd name="connsiteX19" fmla="*/ 31268 w 286172"/>
                  <a:gd name="connsiteY19" fmla="*/ 0 h 312002"/>
                  <a:gd name="connsiteX20" fmla="*/ 52340 w 286172"/>
                  <a:gd name="connsiteY20" fmla="*/ 48262 h 312002"/>
                  <a:gd name="connsiteX21" fmla="*/ 74772 w 286172"/>
                  <a:gd name="connsiteY21" fmla="*/ 99243 h 312002"/>
                  <a:gd name="connsiteX22" fmla="*/ 31948 w 286172"/>
                  <a:gd name="connsiteY22" fmla="*/ 161099 h 312002"/>
                  <a:gd name="connsiteX23" fmla="*/ 9516 w 286172"/>
                  <a:gd name="connsiteY23" fmla="*/ 228394 h 312002"/>
                  <a:gd name="connsiteX24" fmla="*/ 0 w 286172"/>
                  <a:gd name="connsiteY24" fmla="*/ 257623 h 312002"/>
                  <a:gd name="connsiteX25" fmla="*/ 29909 w 286172"/>
                  <a:gd name="connsiteY25" fmla="*/ 263741 h 312002"/>
                  <a:gd name="connsiteX26" fmla="*/ 67295 w 286172"/>
                  <a:gd name="connsiteY26" fmla="*/ 271218 h 312002"/>
                  <a:gd name="connsiteX27" fmla="*/ 91086 w 286172"/>
                  <a:gd name="connsiteY27" fmla="*/ 275976 h 312002"/>
                  <a:gd name="connsiteX28" fmla="*/ 98563 w 286172"/>
                  <a:gd name="connsiteY28" fmla="*/ 252865 h 312002"/>
                  <a:gd name="connsiteX29" fmla="*/ 117596 w 286172"/>
                  <a:gd name="connsiteY29" fmla="*/ 195766 h 312002"/>
                  <a:gd name="connsiteX30" fmla="*/ 152942 w 286172"/>
                  <a:gd name="connsiteY30" fmla="*/ 276656 h 312002"/>
                  <a:gd name="connsiteX31" fmla="*/ 158380 w 286172"/>
                  <a:gd name="connsiteY31" fmla="*/ 289571 h 312002"/>
                  <a:gd name="connsiteX32" fmla="*/ 171975 w 286172"/>
                  <a:gd name="connsiteY32" fmla="*/ 292290 h 312002"/>
                  <a:gd name="connsiteX33" fmla="*/ 216158 w 286172"/>
                  <a:gd name="connsiteY33" fmla="*/ 301126 h 312002"/>
                  <a:gd name="connsiteX34" fmla="*/ 267819 w 286172"/>
                  <a:gd name="connsiteY34" fmla="*/ 312002 h 312002"/>
                  <a:gd name="connsiteX35" fmla="*/ 246747 w 286172"/>
                  <a:gd name="connsiteY35" fmla="*/ 263741 h 312002"/>
                  <a:gd name="connsiteX36" fmla="*/ 214799 w 286172"/>
                  <a:gd name="connsiteY36" fmla="*/ 191008 h 312002"/>
                  <a:gd name="connsiteX37" fmla="*/ 237910 w 286172"/>
                  <a:gd name="connsiteY37" fmla="*/ 171295 h 312002"/>
                  <a:gd name="connsiteX38" fmla="*/ 263741 w 286172"/>
                  <a:gd name="connsiteY38" fmla="*/ 121674 h 312002"/>
                  <a:gd name="connsiteX39" fmla="*/ 276656 w 286172"/>
                  <a:gd name="connsiteY39" fmla="*/ 81569 h 312002"/>
                  <a:gd name="connsiteX40" fmla="*/ 286172 w 286172"/>
                  <a:gd name="connsiteY40" fmla="*/ 53020 h 312002"/>
                  <a:gd name="connsiteX41" fmla="*/ 256263 w 286172"/>
                  <a:gd name="connsiteY41" fmla="*/ 46902 h 312002"/>
                  <a:gd name="connsiteX42" fmla="*/ 218877 w 286172"/>
                  <a:gd name="connsiteY42" fmla="*/ 38066 h 312002"/>
                  <a:gd name="connsiteX43" fmla="*/ 195086 w 286172"/>
                  <a:gd name="connsiteY43" fmla="*/ 33307 h 312002"/>
                  <a:gd name="connsiteX44" fmla="*/ 187609 w 286172"/>
                  <a:gd name="connsiteY44" fmla="*/ 56419 h 312002"/>
                  <a:gd name="connsiteX45" fmla="*/ 174694 w 286172"/>
                  <a:gd name="connsiteY45" fmla="*/ 95844 h 312002"/>
                  <a:gd name="connsiteX46" fmla="*/ 174014 w 286172"/>
                  <a:gd name="connsiteY46" fmla="*/ 97883 h 312002"/>
                  <a:gd name="connsiteX47" fmla="*/ 146145 w 286172"/>
                  <a:gd name="connsiteY47" fmla="*/ 35347 h 312002"/>
                  <a:gd name="connsiteX48" fmla="*/ 140707 w 286172"/>
                  <a:gd name="connsiteY48" fmla="*/ 22432 h 312002"/>
                  <a:gd name="connsiteX49" fmla="*/ 127112 w 286172"/>
                  <a:gd name="connsiteY49" fmla="*/ 19713 h 312002"/>
                  <a:gd name="connsiteX50" fmla="*/ 82929 w 286172"/>
                  <a:gd name="connsiteY50" fmla="*/ 10876 h 312002"/>
                  <a:gd name="connsiteX51" fmla="*/ 31268 w 286172"/>
                  <a:gd name="connsiteY51" fmla="*/ 0 h 312002"/>
                  <a:gd name="connsiteX52" fmla="*/ 31268 w 286172"/>
                  <a:gd name="connsiteY52" fmla="*/ 0 h 3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6172" h="31200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bg2"/>
              </a:solidFill>
              <a:ln w="6789" cap="flat">
                <a:noFill/>
                <a:prstDash val="solid"/>
                <a:miter/>
              </a:ln>
            </p:spPr>
            <p:txBody>
              <a:bodyPr rtlCol="0" anchor="ctr"/>
              <a:lstStyle/>
              <a:p>
                <a:endParaRPr lang="en-IL"/>
              </a:p>
            </p:txBody>
          </p:sp>
        </p:grpSp>
      </p:grpSp>
      <p:sp>
        <p:nvSpPr>
          <p:cNvPr id="286" name="גרפיקה 284">
            <a:extLst>
              <a:ext uri="{FF2B5EF4-FFF2-40B4-BE49-F238E27FC236}">
                <a16:creationId xmlns:a16="http://schemas.microsoft.com/office/drawing/2014/main" id="{1728541B-1E98-4782-815C-6A427DDF6BA4}"/>
              </a:ext>
            </a:extLst>
          </p:cNvPr>
          <p:cNvSpPr/>
          <p:nvPr/>
        </p:nvSpPr>
        <p:spPr>
          <a:xfrm>
            <a:off x="6880891" y="2186391"/>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287" name="גרפיקה 284">
            <a:extLst>
              <a:ext uri="{FF2B5EF4-FFF2-40B4-BE49-F238E27FC236}">
                <a16:creationId xmlns:a16="http://schemas.microsoft.com/office/drawing/2014/main" id="{1728541B-1E98-4782-815C-6A427DDF6BA4}"/>
              </a:ext>
            </a:extLst>
          </p:cNvPr>
          <p:cNvSpPr/>
          <p:nvPr/>
        </p:nvSpPr>
        <p:spPr>
          <a:xfrm>
            <a:off x="7194295" y="2293888"/>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grpSp>
        <p:nvGrpSpPr>
          <p:cNvPr id="290" name="גרפיקה 288">
            <a:extLst>
              <a:ext uri="{FF2B5EF4-FFF2-40B4-BE49-F238E27FC236}">
                <a16:creationId xmlns:a16="http://schemas.microsoft.com/office/drawing/2014/main" id="{91A84AE2-C04F-4D7B-A2C4-1A9AF6B09F03}"/>
              </a:ext>
            </a:extLst>
          </p:cNvPr>
          <p:cNvGrpSpPr/>
          <p:nvPr/>
        </p:nvGrpSpPr>
        <p:grpSpPr>
          <a:xfrm>
            <a:off x="5726838" y="2146835"/>
            <a:ext cx="650434" cy="664359"/>
            <a:chOff x="5726838" y="2146835"/>
            <a:chExt cx="650434" cy="664359"/>
          </a:xfrm>
        </p:grpSpPr>
        <p:grpSp>
          <p:nvGrpSpPr>
            <p:cNvPr id="291" name="גרפיקה 288">
              <a:extLst>
                <a:ext uri="{FF2B5EF4-FFF2-40B4-BE49-F238E27FC236}">
                  <a16:creationId xmlns:a16="http://schemas.microsoft.com/office/drawing/2014/main" id="{678C6746-06C1-4876-B258-1D4189C245CB}"/>
                </a:ext>
              </a:extLst>
            </p:cNvPr>
            <p:cNvGrpSpPr/>
            <p:nvPr/>
          </p:nvGrpSpPr>
          <p:grpSpPr>
            <a:xfrm>
              <a:off x="5726838" y="2146835"/>
              <a:ext cx="574065" cy="452281"/>
              <a:chOff x="5726838" y="2146835"/>
              <a:chExt cx="574065" cy="452281"/>
            </a:xfrm>
          </p:grpSpPr>
          <p:sp>
            <p:nvSpPr>
              <p:cNvPr id="292" name="גרפיקה 288">
                <a:extLst>
                  <a:ext uri="{FF2B5EF4-FFF2-40B4-BE49-F238E27FC236}">
                    <a16:creationId xmlns:a16="http://schemas.microsoft.com/office/drawing/2014/main" id="{73CFCA99-75E6-4148-8649-6A8F56DCF2EF}"/>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293" name="גרפיקה 288">
                <a:extLst>
                  <a:ext uri="{FF2B5EF4-FFF2-40B4-BE49-F238E27FC236}">
                    <a16:creationId xmlns:a16="http://schemas.microsoft.com/office/drawing/2014/main" id="{A5FD535A-FCCC-49E2-91CC-C85A49DFC62C}"/>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294" name="גרפיקה 288">
              <a:extLst>
                <a:ext uri="{FF2B5EF4-FFF2-40B4-BE49-F238E27FC236}">
                  <a16:creationId xmlns:a16="http://schemas.microsoft.com/office/drawing/2014/main" id="{E22D6601-5773-43A3-8499-3442FCB4DD6E}"/>
                </a:ext>
              </a:extLst>
            </p:cNvPr>
            <p:cNvGrpSpPr/>
            <p:nvPr/>
          </p:nvGrpSpPr>
          <p:grpSpPr>
            <a:xfrm>
              <a:off x="5801480" y="2358913"/>
              <a:ext cx="575792" cy="452281"/>
              <a:chOff x="5801480" y="2358913"/>
              <a:chExt cx="575792" cy="452281"/>
            </a:xfrm>
          </p:grpSpPr>
          <p:sp>
            <p:nvSpPr>
              <p:cNvPr id="295" name="גרפיקה 288">
                <a:extLst>
                  <a:ext uri="{FF2B5EF4-FFF2-40B4-BE49-F238E27FC236}">
                    <a16:creationId xmlns:a16="http://schemas.microsoft.com/office/drawing/2014/main" id="{6858F4B9-DB29-4816-884E-DA814AFD3A15}"/>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296" name="גרפיקה 288">
                <a:extLst>
                  <a:ext uri="{FF2B5EF4-FFF2-40B4-BE49-F238E27FC236}">
                    <a16:creationId xmlns:a16="http://schemas.microsoft.com/office/drawing/2014/main" id="{0B1F92E0-DFD1-439F-AC90-8C4E939D2932}"/>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309" name="קבוצה 308">
            <a:extLst>
              <a:ext uri="{FF2B5EF4-FFF2-40B4-BE49-F238E27FC236}">
                <a16:creationId xmlns:a16="http://schemas.microsoft.com/office/drawing/2014/main" id="{781A4C1E-AAB3-4BE3-A3E8-B3D39F1AE79F}"/>
              </a:ext>
            </a:extLst>
          </p:cNvPr>
          <p:cNvGrpSpPr/>
          <p:nvPr/>
        </p:nvGrpSpPr>
        <p:grpSpPr>
          <a:xfrm>
            <a:off x="4551103" y="3458286"/>
            <a:ext cx="589663" cy="633971"/>
            <a:chOff x="3697988" y="2123666"/>
            <a:chExt cx="623265" cy="670098"/>
          </a:xfrm>
        </p:grpSpPr>
        <p:sp>
          <p:nvSpPr>
            <p:cNvPr id="307" name="גרפיקה 305">
              <a:extLst>
                <a:ext uri="{FF2B5EF4-FFF2-40B4-BE49-F238E27FC236}">
                  <a16:creationId xmlns:a16="http://schemas.microsoft.com/office/drawing/2014/main" id="{8BBB6DA7-D83F-4C28-AFB8-D8A6DCD5B22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08" name="גרפיקה 305">
              <a:extLst>
                <a:ext uri="{FF2B5EF4-FFF2-40B4-BE49-F238E27FC236}">
                  <a16:creationId xmlns:a16="http://schemas.microsoft.com/office/drawing/2014/main" id="{8BBB6DA7-D83F-4C28-AFB8-D8A6DCD5B22B}"/>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315" name="קבוצה 314">
            <a:extLst>
              <a:ext uri="{FF2B5EF4-FFF2-40B4-BE49-F238E27FC236}">
                <a16:creationId xmlns:a16="http://schemas.microsoft.com/office/drawing/2014/main" id="{E55C9E03-FB51-4348-A2C9-6D220CC67B73}"/>
              </a:ext>
            </a:extLst>
          </p:cNvPr>
          <p:cNvGrpSpPr/>
          <p:nvPr/>
        </p:nvGrpSpPr>
        <p:grpSpPr>
          <a:xfrm>
            <a:off x="3642843" y="3470436"/>
            <a:ext cx="601555" cy="601022"/>
            <a:chOff x="2710084" y="2163649"/>
            <a:chExt cx="601555" cy="601022"/>
          </a:xfrm>
        </p:grpSpPr>
        <p:sp>
          <p:nvSpPr>
            <p:cNvPr id="312" name="גרפיקה 310">
              <a:extLst>
                <a:ext uri="{FF2B5EF4-FFF2-40B4-BE49-F238E27FC236}">
                  <a16:creationId xmlns:a16="http://schemas.microsoft.com/office/drawing/2014/main" id="{57AA72A6-78C7-4338-A25C-F43C1AFB2F53}"/>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13" name="גרפיקה 310">
              <a:extLst>
                <a:ext uri="{FF2B5EF4-FFF2-40B4-BE49-F238E27FC236}">
                  <a16:creationId xmlns:a16="http://schemas.microsoft.com/office/drawing/2014/main" id="{57AA72A6-78C7-4338-A25C-F43C1AFB2F5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14" name="גרפיקה 310">
              <a:extLst>
                <a:ext uri="{FF2B5EF4-FFF2-40B4-BE49-F238E27FC236}">
                  <a16:creationId xmlns:a16="http://schemas.microsoft.com/office/drawing/2014/main" id="{57AA72A6-78C7-4338-A25C-F43C1AFB2F53}"/>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
        <p:nvSpPr>
          <p:cNvPr id="316" name="Google Shape;231;p19">
            <a:extLst>
              <a:ext uri="{FF2B5EF4-FFF2-40B4-BE49-F238E27FC236}">
                <a16:creationId xmlns:a16="http://schemas.microsoft.com/office/drawing/2014/main" id="{3E36A56D-5DF5-4D28-B777-86D25B1DCEBB}"/>
              </a:ext>
            </a:extLst>
          </p:cNvPr>
          <p:cNvSpPr/>
          <p:nvPr/>
        </p:nvSpPr>
        <p:spPr>
          <a:xfrm>
            <a:off x="354934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2;p19">
            <a:extLst>
              <a:ext uri="{FF2B5EF4-FFF2-40B4-BE49-F238E27FC236}">
                <a16:creationId xmlns:a16="http://schemas.microsoft.com/office/drawing/2014/main" id="{1722A937-9472-4314-848F-27E7B33DC2CE}"/>
              </a:ext>
            </a:extLst>
          </p:cNvPr>
          <p:cNvSpPr txBox="1">
            <a:spLocks/>
          </p:cNvSpPr>
          <p:nvPr/>
        </p:nvSpPr>
        <p:spPr>
          <a:xfrm>
            <a:off x="364184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עבודה קבוצתית</a:t>
            </a:r>
          </a:p>
        </p:txBody>
      </p:sp>
      <p:sp>
        <p:nvSpPr>
          <p:cNvPr id="318" name="Google Shape;231;p19">
            <a:extLst>
              <a:ext uri="{FF2B5EF4-FFF2-40B4-BE49-F238E27FC236}">
                <a16:creationId xmlns:a16="http://schemas.microsoft.com/office/drawing/2014/main" id="{589BE09C-94C5-420E-B5FB-12D30A766356}"/>
              </a:ext>
            </a:extLst>
          </p:cNvPr>
          <p:cNvSpPr/>
          <p:nvPr/>
        </p:nvSpPr>
        <p:spPr>
          <a:xfrm>
            <a:off x="2576505"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2;p19">
            <a:extLst>
              <a:ext uri="{FF2B5EF4-FFF2-40B4-BE49-F238E27FC236}">
                <a16:creationId xmlns:a16="http://schemas.microsoft.com/office/drawing/2014/main" id="{51DF550E-F817-4126-B78B-36A0954B242D}"/>
              </a:ext>
            </a:extLst>
          </p:cNvPr>
          <p:cNvSpPr txBox="1">
            <a:spLocks/>
          </p:cNvSpPr>
          <p:nvPr/>
        </p:nvSpPr>
        <p:spPr>
          <a:xfrm>
            <a:off x="2669009"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משחק</a:t>
            </a:r>
          </a:p>
        </p:txBody>
      </p:sp>
      <p:sp>
        <p:nvSpPr>
          <p:cNvPr id="320" name="Google Shape;231;p19">
            <a:extLst>
              <a:ext uri="{FF2B5EF4-FFF2-40B4-BE49-F238E27FC236}">
                <a16:creationId xmlns:a16="http://schemas.microsoft.com/office/drawing/2014/main" id="{A7129ABE-4232-413C-967B-78C51CE8B289}"/>
              </a:ext>
            </a:extLst>
          </p:cNvPr>
          <p:cNvSpPr/>
          <p:nvPr/>
        </p:nvSpPr>
        <p:spPr>
          <a:xfrm>
            <a:off x="156621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21" name="Google Shape;232;p19">
            <a:extLst>
              <a:ext uri="{FF2B5EF4-FFF2-40B4-BE49-F238E27FC236}">
                <a16:creationId xmlns:a16="http://schemas.microsoft.com/office/drawing/2014/main" id="{DE234887-9DF4-4D16-BC1D-770971F85425}"/>
              </a:ext>
            </a:extLst>
          </p:cNvPr>
          <p:cNvSpPr txBox="1">
            <a:spLocks/>
          </p:cNvSpPr>
          <p:nvPr/>
        </p:nvSpPr>
        <p:spPr>
          <a:xfrm>
            <a:off x="165871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sp>
        <p:nvSpPr>
          <p:cNvPr id="322" name="Google Shape;231;p19">
            <a:extLst>
              <a:ext uri="{FF2B5EF4-FFF2-40B4-BE49-F238E27FC236}">
                <a16:creationId xmlns:a16="http://schemas.microsoft.com/office/drawing/2014/main" id="{17AD3E2E-4859-4B7D-8087-2684A189338A}"/>
              </a:ext>
            </a:extLst>
          </p:cNvPr>
          <p:cNvSpPr/>
          <p:nvPr/>
        </p:nvSpPr>
        <p:spPr>
          <a:xfrm>
            <a:off x="5391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p19">
            <a:extLst>
              <a:ext uri="{FF2B5EF4-FFF2-40B4-BE49-F238E27FC236}">
                <a16:creationId xmlns:a16="http://schemas.microsoft.com/office/drawing/2014/main" id="{B0318402-65E7-4C27-BCD7-5CCC31DDD5EB}"/>
              </a:ext>
            </a:extLst>
          </p:cNvPr>
          <p:cNvSpPr txBox="1">
            <a:spLocks/>
          </p:cNvSpPr>
          <p:nvPr/>
        </p:nvSpPr>
        <p:spPr>
          <a:xfrm>
            <a:off x="638995" y="270618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תרגיל בית</a:t>
            </a:r>
          </a:p>
        </p:txBody>
      </p:sp>
      <p:grpSp>
        <p:nvGrpSpPr>
          <p:cNvPr id="326" name="גרפיקה 324">
            <a:extLst>
              <a:ext uri="{FF2B5EF4-FFF2-40B4-BE49-F238E27FC236}">
                <a16:creationId xmlns:a16="http://schemas.microsoft.com/office/drawing/2014/main" id="{DF8FD8B2-FD5F-4AAC-8584-8CCA4DBE60FD}"/>
              </a:ext>
            </a:extLst>
          </p:cNvPr>
          <p:cNvGrpSpPr/>
          <p:nvPr/>
        </p:nvGrpSpPr>
        <p:grpSpPr>
          <a:xfrm rot="21169383">
            <a:off x="4852445" y="2175228"/>
            <a:ext cx="427499" cy="645688"/>
            <a:chOff x="4852445" y="2175228"/>
            <a:chExt cx="427499" cy="645688"/>
          </a:xfrm>
        </p:grpSpPr>
        <p:sp>
          <p:nvSpPr>
            <p:cNvPr id="327" name="גרפיקה 324">
              <a:extLst>
                <a:ext uri="{FF2B5EF4-FFF2-40B4-BE49-F238E27FC236}">
                  <a16:creationId xmlns:a16="http://schemas.microsoft.com/office/drawing/2014/main" id="{9A134417-B019-4B0D-930C-1B6217E80B2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328" name="גרפיקה 324">
              <a:extLst>
                <a:ext uri="{FF2B5EF4-FFF2-40B4-BE49-F238E27FC236}">
                  <a16:creationId xmlns:a16="http://schemas.microsoft.com/office/drawing/2014/main" id="{32562D95-468C-4CCF-B78F-506EA6E51AE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329" name="גרפיקה 324">
              <a:extLst>
                <a:ext uri="{FF2B5EF4-FFF2-40B4-BE49-F238E27FC236}">
                  <a16:creationId xmlns:a16="http://schemas.microsoft.com/office/drawing/2014/main" id="{3C70C780-F4DF-44C7-B1AC-37769E8D5C8C}"/>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330" name="גרפיקה 324">
              <a:extLst>
                <a:ext uri="{FF2B5EF4-FFF2-40B4-BE49-F238E27FC236}">
                  <a16:creationId xmlns:a16="http://schemas.microsoft.com/office/drawing/2014/main" id="{B29008D0-07C8-423D-B0E1-44B4E96EA0D5}"/>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331" name="גרפיקה 324">
              <a:extLst>
                <a:ext uri="{FF2B5EF4-FFF2-40B4-BE49-F238E27FC236}">
                  <a16:creationId xmlns:a16="http://schemas.microsoft.com/office/drawing/2014/main" id="{E6361AF1-90B2-405F-9E4C-D9E0DAFB7C8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334" name="גרפיקה 332">
            <a:extLst>
              <a:ext uri="{FF2B5EF4-FFF2-40B4-BE49-F238E27FC236}">
                <a16:creationId xmlns:a16="http://schemas.microsoft.com/office/drawing/2014/main" id="{80016C73-5E14-453C-A5B1-1D0F4583DD42}"/>
              </a:ext>
            </a:extLst>
          </p:cNvPr>
          <p:cNvGrpSpPr/>
          <p:nvPr/>
        </p:nvGrpSpPr>
        <p:grpSpPr>
          <a:xfrm>
            <a:off x="701139" y="2115178"/>
            <a:ext cx="586178" cy="668405"/>
            <a:chOff x="701139" y="2115178"/>
            <a:chExt cx="586178" cy="668405"/>
          </a:xfrm>
        </p:grpSpPr>
        <p:sp>
          <p:nvSpPr>
            <p:cNvPr id="335" name="גרפיקה 332">
              <a:extLst>
                <a:ext uri="{FF2B5EF4-FFF2-40B4-BE49-F238E27FC236}">
                  <a16:creationId xmlns:a16="http://schemas.microsoft.com/office/drawing/2014/main" id="{9968DB56-F450-4038-AB8F-099BFBC414A3}"/>
                </a:ext>
              </a:extLst>
            </p:cNvPr>
            <p:cNvSpPr/>
            <p:nvPr/>
          </p:nvSpPr>
          <p:spPr>
            <a:xfrm>
              <a:off x="701139" y="2115178"/>
              <a:ext cx="586178" cy="668405"/>
            </a:xfrm>
            <a:custGeom>
              <a:avLst/>
              <a:gdLst>
                <a:gd name="connsiteX0" fmla="*/ 546649 w 586178"/>
                <a:gd name="connsiteY0" fmla="*/ 668406 h 668405"/>
                <a:gd name="connsiteX1" fmla="*/ 39508 w 586178"/>
                <a:gd name="connsiteY1" fmla="*/ 668406 h 668405"/>
                <a:gd name="connsiteX2" fmla="*/ 0 w 586178"/>
                <a:gd name="connsiteY2" fmla="*/ 628898 h 668405"/>
                <a:gd name="connsiteX3" fmla="*/ 0 w 586178"/>
                <a:gd name="connsiteY3" fmla="*/ 307804 h 668405"/>
                <a:gd name="connsiteX4" fmla="*/ 21550 w 586178"/>
                <a:gd name="connsiteY4" fmla="*/ 256085 h 668405"/>
                <a:gd name="connsiteX5" fmla="*/ 265064 w 586178"/>
                <a:gd name="connsiteY5" fmla="*/ 11852 h 668405"/>
                <a:gd name="connsiteX6" fmla="*/ 321094 w 586178"/>
                <a:gd name="connsiteY6" fmla="*/ 11852 h 668405"/>
                <a:gd name="connsiteX7" fmla="*/ 456140 w 586178"/>
                <a:gd name="connsiteY7" fmla="*/ 146898 h 668405"/>
                <a:gd name="connsiteX8" fmla="*/ 564608 w 586178"/>
                <a:gd name="connsiteY8" fmla="*/ 255366 h 668405"/>
                <a:gd name="connsiteX9" fmla="*/ 586157 w 586178"/>
                <a:gd name="connsiteY9" fmla="*/ 307086 h 668405"/>
                <a:gd name="connsiteX10" fmla="*/ 586157 w 586178"/>
                <a:gd name="connsiteY10" fmla="*/ 628180 h 668405"/>
                <a:gd name="connsiteX11" fmla="*/ 546649 w 586178"/>
                <a:gd name="connsiteY11" fmla="*/ 668406 h 6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178" h="668405">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bg1"/>
            </a:solidFill>
            <a:ln w="28353" cap="flat">
              <a:solidFill>
                <a:schemeClr val="bg2"/>
              </a:solidFill>
              <a:prstDash val="solid"/>
              <a:miter/>
            </a:ln>
          </p:spPr>
          <p:txBody>
            <a:bodyPr rtlCol="0" anchor="ctr"/>
            <a:lstStyle/>
            <a:p>
              <a:endParaRPr lang="en-IL"/>
            </a:p>
          </p:txBody>
        </p:sp>
        <p:sp>
          <p:nvSpPr>
            <p:cNvPr id="336" name="גרפיקה 332">
              <a:extLst>
                <a:ext uri="{FF2B5EF4-FFF2-40B4-BE49-F238E27FC236}">
                  <a16:creationId xmlns:a16="http://schemas.microsoft.com/office/drawing/2014/main" id="{8390322E-F06D-4C65-9916-43B0A61131F8}"/>
                </a:ext>
              </a:extLst>
            </p:cNvPr>
            <p:cNvSpPr/>
            <p:nvPr/>
          </p:nvSpPr>
          <p:spPr>
            <a:xfrm>
              <a:off x="814635" y="2616632"/>
              <a:ext cx="359883" cy="7183"/>
            </a:xfrm>
            <a:custGeom>
              <a:avLst/>
              <a:gdLst>
                <a:gd name="connsiteX0" fmla="*/ 0 w 359883"/>
                <a:gd name="connsiteY0" fmla="*/ 0 h 7183"/>
                <a:gd name="connsiteX1" fmla="*/ 359883 w 359883"/>
                <a:gd name="connsiteY1" fmla="*/ 0 h 7183"/>
              </a:gdLst>
              <a:ahLst/>
              <a:cxnLst>
                <a:cxn ang="0">
                  <a:pos x="connsiteX0" y="connsiteY0"/>
                </a:cxn>
                <a:cxn ang="0">
                  <a:pos x="connsiteX1" y="connsiteY1"/>
                </a:cxn>
              </a:cxnLst>
              <a:rect l="l" t="t" r="r" b="b"/>
              <a:pathLst>
                <a:path w="359883" h="7183">
                  <a:moveTo>
                    <a:pt x="0" y="0"/>
                  </a:moveTo>
                  <a:lnTo>
                    <a:pt x="359883" y="0"/>
                  </a:lnTo>
                </a:path>
              </a:pathLst>
            </a:custGeom>
            <a:ln w="28353" cap="flat">
              <a:solidFill>
                <a:schemeClr val="bg2"/>
              </a:solidFill>
              <a:prstDash val="solid"/>
              <a:miter/>
            </a:ln>
          </p:spPr>
          <p:txBody>
            <a:bodyPr rtlCol="0" anchor="ctr"/>
            <a:lstStyle/>
            <a:p>
              <a:endParaRPr lang="en-IL"/>
            </a:p>
          </p:txBody>
        </p:sp>
        <p:grpSp>
          <p:nvGrpSpPr>
            <p:cNvPr id="337" name="גרפיקה 332">
              <a:extLst>
                <a:ext uri="{FF2B5EF4-FFF2-40B4-BE49-F238E27FC236}">
                  <a16:creationId xmlns:a16="http://schemas.microsoft.com/office/drawing/2014/main" id="{61C2DBBC-7886-42B2-99FE-C83674FAF43B}"/>
                </a:ext>
              </a:extLst>
            </p:cNvPr>
            <p:cNvGrpSpPr/>
            <p:nvPr/>
          </p:nvGrpSpPr>
          <p:grpSpPr>
            <a:xfrm>
              <a:off x="878567" y="2616632"/>
              <a:ext cx="239203" cy="156596"/>
              <a:chOff x="878567" y="2616632"/>
              <a:chExt cx="239203" cy="156596"/>
            </a:xfrm>
          </p:grpSpPr>
          <p:sp>
            <p:nvSpPr>
              <p:cNvPr id="338" name="גרפיקה 332">
                <a:extLst>
                  <a:ext uri="{FF2B5EF4-FFF2-40B4-BE49-F238E27FC236}">
                    <a16:creationId xmlns:a16="http://schemas.microsoft.com/office/drawing/2014/main" id="{F8E3F96F-066B-43AD-B2AA-44FB6882DCED}"/>
                  </a:ext>
                </a:extLst>
              </p:cNvPr>
              <p:cNvSpPr/>
              <p:nvPr/>
            </p:nvSpPr>
            <p:spPr>
              <a:xfrm>
                <a:off x="1110587" y="2625971"/>
                <a:ext cx="7183" cy="147257"/>
              </a:xfrm>
              <a:custGeom>
                <a:avLst/>
                <a:gdLst>
                  <a:gd name="connsiteX0" fmla="*/ 0 w 7183"/>
                  <a:gd name="connsiteY0" fmla="*/ 0 h 147257"/>
                  <a:gd name="connsiteX1" fmla="*/ 0 w 7183"/>
                  <a:gd name="connsiteY1" fmla="*/ 147258 h 147257"/>
                </a:gdLst>
                <a:ahLst/>
                <a:cxnLst>
                  <a:cxn ang="0">
                    <a:pos x="connsiteX0" y="connsiteY0"/>
                  </a:cxn>
                  <a:cxn ang="0">
                    <a:pos x="connsiteX1" y="connsiteY1"/>
                  </a:cxn>
                </a:cxnLst>
                <a:rect l="l" t="t" r="r" b="b"/>
                <a:pathLst>
                  <a:path w="7183" h="147257">
                    <a:moveTo>
                      <a:pt x="0" y="0"/>
                    </a:moveTo>
                    <a:lnTo>
                      <a:pt x="0" y="147258"/>
                    </a:lnTo>
                  </a:path>
                </a:pathLst>
              </a:custGeom>
              <a:ln w="28353" cap="flat">
                <a:solidFill>
                  <a:schemeClr val="bg2"/>
                </a:solidFill>
                <a:prstDash val="solid"/>
                <a:miter/>
              </a:ln>
            </p:spPr>
            <p:txBody>
              <a:bodyPr rtlCol="0" anchor="ctr"/>
              <a:lstStyle/>
              <a:p>
                <a:endParaRPr lang="en-IL"/>
              </a:p>
            </p:txBody>
          </p:sp>
          <p:sp>
            <p:nvSpPr>
              <p:cNvPr id="339" name="גרפיקה 332">
                <a:extLst>
                  <a:ext uri="{FF2B5EF4-FFF2-40B4-BE49-F238E27FC236}">
                    <a16:creationId xmlns:a16="http://schemas.microsoft.com/office/drawing/2014/main" id="{6C416094-1C92-46BF-8FE9-756042B76B94}"/>
                  </a:ext>
                </a:extLst>
              </p:cNvPr>
              <p:cNvSpPr/>
              <p:nvPr/>
            </p:nvSpPr>
            <p:spPr>
              <a:xfrm>
                <a:off x="878567" y="2616632"/>
                <a:ext cx="7183" cy="156595"/>
              </a:xfrm>
              <a:custGeom>
                <a:avLst/>
                <a:gdLst>
                  <a:gd name="connsiteX0" fmla="*/ 0 w 7183"/>
                  <a:gd name="connsiteY0" fmla="*/ 0 h 156595"/>
                  <a:gd name="connsiteX1" fmla="*/ 0 w 7183"/>
                  <a:gd name="connsiteY1" fmla="*/ 156596 h 156595"/>
                </a:gdLst>
                <a:ahLst/>
                <a:cxnLst>
                  <a:cxn ang="0">
                    <a:pos x="connsiteX0" y="connsiteY0"/>
                  </a:cxn>
                  <a:cxn ang="0">
                    <a:pos x="connsiteX1" y="connsiteY1"/>
                  </a:cxn>
                </a:cxnLst>
                <a:rect l="l" t="t" r="r" b="b"/>
                <a:pathLst>
                  <a:path w="7183" h="156595">
                    <a:moveTo>
                      <a:pt x="0" y="0"/>
                    </a:moveTo>
                    <a:lnTo>
                      <a:pt x="0" y="156596"/>
                    </a:lnTo>
                  </a:path>
                </a:pathLst>
              </a:custGeom>
              <a:ln w="28353" cap="flat">
                <a:solidFill>
                  <a:schemeClr val="bg2"/>
                </a:solidFill>
                <a:prstDash val="solid"/>
                <a:miter/>
              </a:ln>
            </p:spPr>
            <p:txBody>
              <a:bodyPr rtlCol="0" anchor="ctr"/>
              <a:lstStyle/>
              <a:p>
                <a:endParaRPr lang="en-IL"/>
              </a:p>
            </p:txBody>
          </p:sp>
        </p:grpSp>
        <p:sp>
          <p:nvSpPr>
            <p:cNvPr id="340" name="גרפיקה 332">
              <a:extLst>
                <a:ext uri="{FF2B5EF4-FFF2-40B4-BE49-F238E27FC236}">
                  <a16:creationId xmlns:a16="http://schemas.microsoft.com/office/drawing/2014/main" id="{AA5BBCDE-A678-42F1-B7A4-A2DCE2EBDB6F}"/>
                </a:ext>
              </a:extLst>
            </p:cNvPr>
            <p:cNvSpPr/>
            <p:nvPr/>
          </p:nvSpPr>
          <p:spPr>
            <a:xfrm>
              <a:off x="891497" y="2411190"/>
              <a:ext cx="205442" cy="136482"/>
            </a:xfrm>
            <a:custGeom>
              <a:avLst/>
              <a:gdLst>
                <a:gd name="connsiteX0" fmla="*/ 184611 w 205442"/>
                <a:gd name="connsiteY0" fmla="*/ 136483 h 136482"/>
                <a:gd name="connsiteX1" fmla="*/ 20832 w 205442"/>
                <a:gd name="connsiteY1" fmla="*/ 136483 h 136482"/>
                <a:gd name="connsiteX2" fmla="*/ 0 w 205442"/>
                <a:gd name="connsiteY2" fmla="*/ 115651 h 136482"/>
                <a:gd name="connsiteX3" fmla="*/ 0 w 205442"/>
                <a:gd name="connsiteY3" fmla="*/ 20832 h 136482"/>
                <a:gd name="connsiteX4" fmla="*/ 20832 w 205442"/>
                <a:gd name="connsiteY4" fmla="*/ 0 h 136482"/>
                <a:gd name="connsiteX5" fmla="*/ 184611 w 205442"/>
                <a:gd name="connsiteY5" fmla="*/ 0 h 136482"/>
                <a:gd name="connsiteX6" fmla="*/ 205442 w 205442"/>
                <a:gd name="connsiteY6" fmla="*/ 20832 h 136482"/>
                <a:gd name="connsiteX7" fmla="*/ 205442 w 205442"/>
                <a:gd name="connsiteY7" fmla="*/ 116369 h 136482"/>
                <a:gd name="connsiteX8" fmla="*/ 184611 w 205442"/>
                <a:gd name="connsiteY8" fmla="*/ 136483 h 13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442" h="13648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w="28353" cap="flat">
              <a:solidFill>
                <a:schemeClr val="bg2"/>
              </a:solidFill>
              <a:prstDash val="solid"/>
              <a:miter/>
            </a:ln>
          </p:spPr>
          <p:txBody>
            <a:bodyPr rtlCol="0" anchor="ctr"/>
            <a:lstStyle/>
            <a:p>
              <a:endParaRPr lang="en-IL"/>
            </a:p>
          </p:txBody>
        </p:sp>
        <p:sp>
          <p:nvSpPr>
            <p:cNvPr id="341" name="גרפיקה 332">
              <a:extLst>
                <a:ext uri="{FF2B5EF4-FFF2-40B4-BE49-F238E27FC236}">
                  <a16:creationId xmlns:a16="http://schemas.microsoft.com/office/drawing/2014/main" id="{0E536E50-A3B8-43B5-AB27-AEE6B5AD377C}"/>
                </a:ext>
              </a:extLst>
            </p:cNvPr>
            <p:cNvSpPr/>
            <p:nvPr/>
          </p:nvSpPr>
          <p:spPr>
            <a:xfrm>
              <a:off x="994218" y="2547673"/>
              <a:ext cx="7183" cy="58903"/>
            </a:xfrm>
            <a:custGeom>
              <a:avLst/>
              <a:gdLst>
                <a:gd name="connsiteX0" fmla="*/ 0 w 7183"/>
                <a:gd name="connsiteY0" fmla="*/ 58903 h 58903"/>
                <a:gd name="connsiteX1" fmla="*/ 0 w 7183"/>
                <a:gd name="connsiteY1" fmla="*/ 0 h 58903"/>
              </a:gdLst>
              <a:ahLst/>
              <a:cxnLst>
                <a:cxn ang="0">
                  <a:pos x="connsiteX0" y="connsiteY0"/>
                </a:cxn>
                <a:cxn ang="0">
                  <a:pos x="connsiteX1" y="connsiteY1"/>
                </a:cxn>
              </a:cxnLst>
              <a:rect l="l" t="t" r="r" b="b"/>
              <a:pathLst>
                <a:path w="7183" h="58903">
                  <a:moveTo>
                    <a:pt x="0" y="58903"/>
                  </a:moveTo>
                  <a:lnTo>
                    <a:pt x="0" y="0"/>
                  </a:lnTo>
                </a:path>
              </a:pathLst>
            </a:custGeom>
            <a:ln w="28353" cap="flat">
              <a:solidFill>
                <a:schemeClr val="bg2"/>
              </a:solidFill>
              <a:prstDash val="solid"/>
              <a:miter/>
            </a:ln>
          </p:spPr>
          <p:txBody>
            <a:bodyPr rtlCol="0" anchor="ctr"/>
            <a:lstStyle/>
            <a:p>
              <a:endParaRPr lang="en-IL"/>
            </a:p>
          </p:txBody>
        </p:sp>
      </p:grpSp>
      <p:grpSp>
        <p:nvGrpSpPr>
          <p:cNvPr id="344" name="גרפיקה 342">
            <a:extLst>
              <a:ext uri="{FF2B5EF4-FFF2-40B4-BE49-F238E27FC236}">
                <a16:creationId xmlns:a16="http://schemas.microsoft.com/office/drawing/2014/main" id="{19F2E8FC-1F8C-437A-9992-F81F085358FA}"/>
              </a:ext>
            </a:extLst>
          </p:cNvPr>
          <p:cNvGrpSpPr/>
          <p:nvPr/>
        </p:nvGrpSpPr>
        <p:grpSpPr>
          <a:xfrm>
            <a:off x="1671636" y="2187978"/>
            <a:ext cx="687649" cy="639170"/>
            <a:chOff x="1671636" y="2187978"/>
            <a:chExt cx="687649" cy="639170"/>
          </a:xfrm>
        </p:grpSpPr>
        <p:sp>
          <p:nvSpPr>
            <p:cNvPr id="345" name="גרפיקה 342">
              <a:extLst>
                <a:ext uri="{FF2B5EF4-FFF2-40B4-BE49-F238E27FC236}">
                  <a16:creationId xmlns:a16="http://schemas.microsoft.com/office/drawing/2014/main" id="{5E6D4416-226C-4A93-8031-2D63FD762227}"/>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46" name="גרפיקה 342">
              <a:extLst>
                <a:ext uri="{FF2B5EF4-FFF2-40B4-BE49-F238E27FC236}">
                  <a16:creationId xmlns:a16="http://schemas.microsoft.com/office/drawing/2014/main" id="{79070983-21B0-4AC0-8555-C5616D868B8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47" name="גרפיקה 342">
              <a:extLst>
                <a:ext uri="{FF2B5EF4-FFF2-40B4-BE49-F238E27FC236}">
                  <a16:creationId xmlns:a16="http://schemas.microsoft.com/office/drawing/2014/main" id="{D797D704-6193-4485-A475-0320016E9CC7}"/>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48" name="גרפיקה 342">
              <a:extLst>
                <a:ext uri="{FF2B5EF4-FFF2-40B4-BE49-F238E27FC236}">
                  <a16:creationId xmlns:a16="http://schemas.microsoft.com/office/drawing/2014/main" id="{85F20AC5-178E-4ADF-BF32-A041977FEA7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49" name="גרפיקה 342">
              <a:extLst>
                <a:ext uri="{FF2B5EF4-FFF2-40B4-BE49-F238E27FC236}">
                  <a16:creationId xmlns:a16="http://schemas.microsoft.com/office/drawing/2014/main" id="{E9F5DFEB-89CE-4037-BB5D-AC513D79FFC4}"/>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50" name="גרפיקה 342">
              <a:extLst>
                <a:ext uri="{FF2B5EF4-FFF2-40B4-BE49-F238E27FC236}">
                  <a16:creationId xmlns:a16="http://schemas.microsoft.com/office/drawing/2014/main" id="{C122D67D-4487-4BD8-A63E-199AAC004D4D}"/>
                </a:ext>
              </a:extLst>
            </p:cNvPr>
            <p:cNvGrpSpPr/>
            <p:nvPr/>
          </p:nvGrpSpPr>
          <p:grpSpPr>
            <a:xfrm>
              <a:off x="1765741" y="2205978"/>
              <a:ext cx="551589" cy="570521"/>
              <a:chOff x="1765741" y="2205978"/>
              <a:chExt cx="551589" cy="570521"/>
            </a:xfrm>
          </p:grpSpPr>
          <p:sp>
            <p:nvSpPr>
              <p:cNvPr id="351" name="גרפיקה 342">
                <a:extLst>
                  <a:ext uri="{FF2B5EF4-FFF2-40B4-BE49-F238E27FC236}">
                    <a16:creationId xmlns:a16="http://schemas.microsoft.com/office/drawing/2014/main" id="{207B6CF6-3A89-49F3-92A2-EAE0C2F6FC11}"/>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52" name="גרפיקה 342">
                <a:extLst>
                  <a:ext uri="{FF2B5EF4-FFF2-40B4-BE49-F238E27FC236}">
                    <a16:creationId xmlns:a16="http://schemas.microsoft.com/office/drawing/2014/main" id="{63D1A0D0-C66D-4657-9911-981293B46FB7}"/>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355" name="גרפיקה 353">
            <a:extLst>
              <a:ext uri="{FF2B5EF4-FFF2-40B4-BE49-F238E27FC236}">
                <a16:creationId xmlns:a16="http://schemas.microsoft.com/office/drawing/2014/main" id="{F247677F-6319-4E37-9B66-D6EF3B8A4C4B}"/>
              </a:ext>
            </a:extLst>
          </p:cNvPr>
          <p:cNvGrpSpPr/>
          <p:nvPr/>
        </p:nvGrpSpPr>
        <p:grpSpPr>
          <a:xfrm>
            <a:off x="2640301" y="2170567"/>
            <a:ext cx="809641" cy="595103"/>
            <a:chOff x="2640301" y="2170567"/>
            <a:chExt cx="863766" cy="634886"/>
          </a:xfrm>
        </p:grpSpPr>
        <p:sp>
          <p:nvSpPr>
            <p:cNvPr id="356" name="גרפיקה 353">
              <a:extLst>
                <a:ext uri="{FF2B5EF4-FFF2-40B4-BE49-F238E27FC236}">
                  <a16:creationId xmlns:a16="http://schemas.microsoft.com/office/drawing/2014/main" id="{2D6EAC15-AE91-4D9D-959B-B12D602EE92F}"/>
                </a:ext>
              </a:extLst>
            </p:cNvPr>
            <p:cNvSpPr/>
            <p:nvPr/>
          </p:nvSpPr>
          <p:spPr>
            <a:xfrm>
              <a:off x="2640301" y="2338894"/>
              <a:ext cx="863766" cy="466559"/>
            </a:xfrm>
            <a:custGeom>
              <a:avLst/>
              <a:gdLst>
                <a:gd name="connsiteX0" fmla="*/ 645090 w 863766"/>
                <a:gd name="connsiteY0" fmla="*/ 1652 h 466559"/>
                <a:gd name="connsiteX1" fmla="*/ 645090 w 863766"/>
                <a:gd name="connsiteY1" fmla="*/ 1652 h 466559"/>
                <a:gd name="connsiteX2" fmla="*/ 155805 w 863766"/>
                <a:gd name="connsiteY2" fmla="*/ 82670 h 466559"/>
                <a:gd name="connsiteX3" fmla="*/ 155805 w 863766"/>
                <a:gd name="connsiteY3" fmla="*/ 82670 h 466559"/>
                <a:gd name="connsiteX4" fmla="*/ 2506 w 863766"/>
                <a:gd name="connsiteY4" fmla="*/ 304278 h 466559"/>
                <a:gd name="connsiteX5" fmla="*/ 225703 w 863766"/>
                <a:gd name="connsiteY5" fmla="*/ 463931 h 466559"/>
                <a:gd name="connsiteX6" fmla="*/ 386150 w 863766"/>
                <a:gd name="connsiteY6" fmla="*/ 301895 h 466559"/>
                <a:gd name="connsiteX7" fmla="*/ 497351 w 863766"/>
                <a:gd name="connsiteY7" fmla="*/ 283626 h 466559"/>
                <a:gd name="connsiteX8" fmla="*/ 701485 w 863766"/>
                <a:gd name="connsiteY8" fmla="*/ 385296 h 466559"/>
                <a:gd name="connsiteX9" fmla="*/ 861138 w 863766"/>
                <a:gd name="connsiteY9" fmla="*/ 162099 h 466559"/>
                <a:gd name="connsiteX10" fmla="*/ 645090 w 863766"/>
                <a:gd name="connsiteY10" fmla="*/ 1652 h 4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766" h="466559">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w="31694" cap="flat">
              <a:solidFill>
                <a:schemeClr val="bg2"/>
              </a:solidFill>
              <a:prstDash val="solid"/>
              <a:miter/>
            </a:ln>
          </p:spPr>
          <p:txBody>
            <a:bodyPr rtlCol="0" anchor="ctr"/>
            <a:lstStyle/>
            <a:p>
              <a:endParaRPr lang="en-IL"/>
            </a:p>
          </p:txBody>
        </p:sp>
        <p:sp>
          <p:nvSpPr>
            <p:cNvPr id="357" name="גרפיקה 353">
              <a:extLst>
                <a:ext uri="{FF2B5EF4-FFF2-40B4-BE49-F238E27FC236}">
                  <a16:creationId xmlns:a16="http://schemas.microsoft.com/office/drawing/2014/main" id="{09BE33EC-D47E-4F63-BE9B-686E9F862DBA}"/>
                </a:ext>
              </a:extLst>
            </p:cNvPr>
            <p:cNvSpPr/>
            <p:nvPr/>
          </p:nvSpPr>
          <p:spPr>
            <a:xfrm>
              <a:off x="2821523" y="2543090"/>
              <a:ext cx="24623" cy="145355"/>
            </a:xfrm>
            <a:custGeom>
              <a:avLst/>
              <a:gdLst>
                <a:gd name="connsiteX0" fmla="*/ 0 w 24623"/>
                <a:gd name="connsiteY0" fmla="*/ 0 h 145355"/>
                <a:gd name="connsiteX1" fmla="*/ 24623 w 24623"/>
                <a:gd name="connsiteY1" fmla="*/ 145356 h 145355"/>
              </a:gdLst>
              <a:ahLst/>
              <a:cxnLst>
                <a:cxn ang="0">
                  <a:pos x="connsiteX0" y="connsiteY0"/>
                </a:cxn>
                <a:cxn ang="0">
                  <a:pos x="connsiteX1" y="connsiteY1"/>
                </a:cxn>
              </a:cxnLst>
              <a:rect l="l" t="t" r="r" b="b"/>
              <a:pathLst>
                <a:path w="24623" h="145355">
                  <a:moveTo>
                    <a:pt x="0" y="0"/>
                  </a:moveTo>
                  <a:lnTo>
                    <a:pt x="24623" y="145356"/>
                  </a:lnTo>
                </a:path>
              </a:pathLst>
            </a:custGeom>
            <a:ln w="31694" cap="flat">
              <a:solidFill>
                <a:schemeClr val="bg2"/>
              </a:solidFill>
              <a:prstDash val="solid"/>
              <a:miter/>
            </a:ln>
          </p:spPr>
          <p:txBody>
            <a:bodyPr rtlCol="0" anchor="ctr"/>
            <a:lstStyle/>
            <a:p>
              <a:endParaRPr lang="en-IL"/>
            </a:p>
          </p:txBody>
        </p:sp>
        <p:sp>
          <p:nvSpPr>
            <p:cNvPr id="358" name="גרפיקה 353">
              <a:extLst>
                <a:ext uri="{FF2B5EF4-FFF2-40B4-BE49-F238E27FC236}">
                  <a16:creationId xmlns:a16="http://schemas.microsoft.com/office/drawing/2014/main" id="{3640087A-B26A-4FDF-924B-0B7C43097A47}"/>
                </a:ext>
              </a:extLst>
            </p:cNvPr>
            <p:cNvSpPr/>
            <p:nvPr/>
          </p:nvSpPr>
          <p:spPr>
            <a:xfrm>
              <a:off x="2761157" y="2603457"/>
              <a:ext cx="145355" cy="24623"/>
            </a:xfrm>
            <a:custGeom>
              <a:avLst/>
              <a:gdLst>
                <a:gd name="connsiteX0" fmla="*/ 145356 w 145355"/>
                <a:gd name="connsiteY0" fmla="*/ 0 h 24623"/>
                <a:gd name="connsiteX1" fmla="*/ 0 w 145355"/>
                <a:gd name="connsiteY1" fmla="*/ 24623 h 24623"/>
              </a:gdLst>
              <a:ahLst/>
              <a:cxnLst>
                <a:cxn ang="0">
                  <a:pos x="connsiteX0" y="connsiteY0"/>
                </a:cxn>
                <a:cxn ang="0">
                  <a:pos x="connsiteX1" y="connsiteY1"/>
                </a:cxn>
              </a:cxnLst>
              <a:rect l="l" t="t" r="r" b="b"/>
              <a:pathLst>
                <a:path w="145355" h="24623">
                  <a:moveTo>
                    <a:pt x="145356" y="0"/>
                  </a:moveTo>
                  <a:lnTo>
                    <a:pt x="0" y="24623"/>
                  </a:lnTo>
                </a:path>
              </a:pathLst>
            </a:custGeom>
            <a:ln w="31694" cap="flat">
              <a:solidFill>
                <a:schemeClr val="bg2"/>
              </a:solidFill>
              <a:prstDash val="solid"/>
              <a:miter/>
            </a:ln>
          </p:spPr>
          <p:txBody>
            <a:bodyPr rtlCol="0" anchor="ctr"/>
            <a:lstStyle/>
            <a:p>
              <a:endParaRPr lang="en-IL"/>
            </a:p>
          </p:txBody>
        </p:sp>
        <p:sp>
          <p:nvSpPr>
            <p:cNvPr id="359" name="גרפיקה 353">
              <a:extLst>
                <a:ext uri="{FF2B5EF4-FFF2-40B4-BE49-F238E27FC236}">
                  <a16:creationId xmlns:a16="http://schemas.microsoft.com/office/drawing/2014/main" id="{F19E853B-182D-42FC-A888-A2DAA85A0142}"/>
                </a:ext>
              </a:extLst>
            </p:cNvPr>
            <p:cNvSpPr/>
            <p:nvPr/>
          </p:nvSpPr>
          <p:spPr>
            <a:xfrm>
              <a:off x="3275859" y="2433478"/>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0" name="גרפיקה 353">
              <a:extLst>
                <a:ext uri="{FF2B5EF4-FFF2-40B4-BE49-F238E27FC236}">
                  <a16:creationId xmlns:a16="http://schemas.microsoft.com/office/drawing/2014/main" id="{43E3A7E1-6917-4A03-8124-3EF1179EC58E}"/>
                </a:ext>
              </a:extLst>
            </p:cNvPr>
            <p:cNvSpPr/>
            <p:nvPr/>
          </p:nvSpPr>
          <p:spPr>
            <a:xfrm>
              <a:off x="3298894" y="2571685"/>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1" name="גרפיקה 353">
              <a:extLst>
                <a:ext uri="{FF2B5EF4-FFF2-40B4-BE49-F238E27FC236}">
                  <a16:creationId xmlns:a16="http://schemas.microsoft.com/office/drawing/2014/main" id="{6F2AF8F9-C30A-429C-857E-879A0D9F8846}"/>
                </a:ext>
              </a:extLst>
            </p:cNvPr>
            <p:cNvSpPr/>
            <p:nvPr/>
          </p:nvSpPr>
          <p:spPr>
            <a:xfrm>
              <a:off x="3356083" y="2490667"/>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2" name="גרפיקה 353">
              <a:extLst>
                <a:ext uri="{FF2B5EF4-FFF2-40B4-BE49-F238E27FC236}">
                  <a16:creationId xmlns:a16="http://schemas.microsoft.com/office/drawing/2014/main" id="{06E68526-29F1-4CA9-B640-85E2EC1F7A1B}"/>
                </a:ext>
              </a:extLst>
            </p:cNvPr>
            <p:cNvSpPr/>
            <p:nvPr/>
          </p:nvSpPr>
          <p:spPr>
            <a:xfrm>
              <a:off x="3217876" y="2513701"/>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3" name="גרפיקה 353">
              <a:extLst>
                <a:ext uri="{FF2B5EF4-FFF2-40B4-BE49-F238E27FC236}">
                  <a16:creationId xmlns:a16="http://schemas.microsoft.com/office/drawing/2014/main" id="{26E7CF1D-4094-416D-A1A1-F9AA794B0912}"/>
                </a:ext>
              </a:extLst>
            </p:cNvPr>
            <p:cNvSpPr/>
            <p:nvPr/>
          </p:nvSpPr>
          <p:spPr>
            <a:xfrm>
              <a:off x="2989119" y="2170567"/>
              <a:ext cx="103258" cy="206516"/>
            </a:xfrm>
            <a:custGeom>
              <a:avLst/>
              <a:gdLst>
                <a:gd name="connsiteX0" fmla="*/ 0 w 103258"/>
                <a:gd name="connsiteY0" fmla="*/ 206516 h 206516"/>
                <a:gd name="connsiteX1" fmla="*/ 103258 w 103258"/>
                <a:gd name="connsiteY1" fmla="*/ 0 h 206516"/>
              </a:gdLst>
              <a:ahLst/>
              <a:cxnLst>
                <a:cxn ang="0">
                  <a:pos x="connsiteX0" y="connsiteY0"/>
                </a:cxn>
                <a:cxn ang="0">
                  <a:pos x="connsiteX1" y="connsiteY1"/>
                </a:cxn>
              </a:cxnLst>
              <a:rect l="l" t="t" r="r" b="b"/>
              <a:pathLst>
                <a:path w="103258" h="206516">
                  <a:moveTo>
                    <a:pt x="0" y="206516"/>
                  </a:moveTo>
                  <a:cubicBezTo>
                    <a:pt x="0" y="55601"/>
                    <a:pt x="103258" y="163625"/>
                    <a:pt x="103258" y="0"/>
                  </a:cubicBezTo>
                </a:path>
              </a:pathLst>
            </a:custGeom>
            <a:noFill/>
            <a:ln w="31694" cap="flat">
              <a:solidFill>
                <a:schemeClr val="bg2"/>
              </a:solidFill>
              <a:prstDash val="solid"/>
              <a:miter/>
            </a:ln>
          </p:spPr>
          <p:txBody>
            <a:bodyPr rtlCol="0" anchor="ctr"/>
            <a:lstStyle/>
            <a:p>
              <a:endParaRPr lang="en-IL"/>
            </a:p>
          </p:txBody>
        </p:sp>
      </p:grpSp>
      <p:grpSp>
        <p:nvGrpSpPr>
          <p:cNvPr id="366" name="גרפיקה 364">
            <a:extLst>
              <a:ext uri="{FF2B5EF4-FFF2-40B4-BE49-F238E27FC236}">
                <a16:creationId xmlns:a16="http://schemas.microsoft.com/office/drawing/2014/main" id="{BDEF2C4F-4356-4F09-AB34-3241746463EE}"/>
              </a:ext>
            </a:extLst>
          </p:cNvPr>
          <p:cNvGrpSpPr/>
          <p:nvPr/>
        </p:nvGrpSpPr>
        <p:grpSpPr>
          <a:xfrm>
            <a:off x="3720782" y="2184781"/>
            <a:ext cx="558464" cy="494873"/>
            <a:chOff x="3720782" y="2184781"/>
            <a:chExt cx="558464" cy="494873"/>
          </a:xfrm>
        </p:grpSpPr>
        <p:sp>
          <p:nvSpPr>
            <p:cNvPr id="367" name="גרפיקה 364">
              <a:extLst>
                <a:ext uri="{FF2B5EF4-FFF2-40B4-BE49-F238E27FC236}">
                  <a16:creationId xmlns:a16="http://schemas.microsoft.com/office/drawing/2014/main" id="{091FDDCD-80A4-490E-A702-75C5BDD18B93}"/>
                </a:ext>
              </a:extLst>
            </p:cNvPr>
            <p:cNvSpPr/>
            <p:nvPr/>
          </p:nvSpPr>
          <p:spPr>
            <a:xfrm>
              <a:off x="3777447"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w="24990" cap="flat">
              <a:solidFill>
                <a:schemeClr val="bg2"/>
              </a:solidFill>
              <a:prstDash val="solid"/>
              <a:miter/>
            </a:ln>
          </p:spPr>
          <p:txBody>
            <a:bodyPr rtlCol="0" anchor="ctr"/>
            <a:lstStyle/>
            <a:p>
              <a:endParaRPr lang="en-IL"/>
            </a:p>
          </p:txBody>
        </p:sp>
        <p:sp>
          <p:nvSpPr>
            <p:cNvPr id="368" name="גרפיקה 364">
              <a:extLst>
                <a:ext uri="{FF2B5EF4-FFF2-40B4-BE49-F238E27FC236}">
                  <a16:creationId xmlns:a16="http://schemas.microsoft.com/office/drawing/2014/main" id="{67134AD3-F591-4601-9358-7C3A21E5B29B}"/>
                </a:ext>
              </a:extLst>
            </p:cNvPr>
            <p:cNvSpPr/>
            <p:nvPr/>
          </p:nvSpPr>
          <p:spPr>
            <a:xfrm>
              <a:off x="3768632"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dirty="0"/>
            </a:p>
          </p:txBody>
        </p:sp>
        <p:sp>
          <p:nvSpPr>
            <p:cNvPr id="369" name="גרפיקה 364">
              <a:extLst>
                <a:ext uri="{FF2B5EF4-FFF2-40B4-BE49-F238E27FC236}">
                  <a16:creationId xmlns:a16="http://schemas.microsoft.com/office/drawing/2014/main" id="{571D6DA3-BD20-471E-A6E8-269A2237DE2E}"/>
                </a:ext>
              </a:extLst>
            </p:cNvPr>
            <p:cNvSpPr/>
            <p:nvPr/>
          </p:nvSpPr>
          <p:spPr>
            <a:xfrm>
              <a:off x="3943664"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w="24990" cap="flat">
              <a:solidFill>
                <a:schemeClr val="bg2"/>
              </a:solidFill>
              <a:prstDash val="solid"/>
              <a:miter/>
            </a:ln>
          </p:spPr>
          <p:txBody>
            <a:bodyPr rtlCol="0" anchor="ctr"/>
            <a:lstStyle/>
            <a:p>
              <a:endParaRPr lang="en-IL"/>
            </a:p>
          </p:txBody>
        </p:sp>
        <p:sp>
          <p:nvSpPr>
            <p:cNvPr id="370" name="גרפיקה 364">
              <a:extLst>
                <a:ext uri="{FF2B5EF4-FFF2-40B4-BE49-F238E27FC236}">
                  <a16:creationId xmlns:a16="http://schemas.microsoft.com/office/drawing/2014/main" id="{13A3496E-B1D3-4243-A291-912BE7F9910B}"/>
                </a:ext>
              </a:extLst>
            </p:cNvPr>
            <p:cNvSpPr/>
            <p:nvPr/>
          </p:nvSpPr>
          <p:spPr>
            <a:xfrm>
              <a:off x="3934849"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1" name="גרפיקה 364">
              <a:extLst>
                <a:ext uri="{FF2B5EF4-FFF2-40B4-BE49-F238E27FC236}">
                  <a16:creationId xmlns:a16="http://schemas.microsoft.com/office/drawing/2014/main" id="{AA6F2999-6C4A-46F2-A40F-6150A5B71599}"/>
                </a:ext>
              </a:extLst>
            </p:cNvPr>
            <p:cNvSpPr/>
            <p:nvPr/>
          </p:nvSpPr>
          <p:spPr>
            <a:xfrm>
              <a:off x="4108622"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w="24990" cap="flat">
              <a:solidFill>
                <a:schemeClr val="bg2"/>
              </a:solidFill>
              <a:prstDash val="solid"/>
              <a:miter/>
            </a:ln>
          </p:spPr>
          <p:txBody>
            <a:bodyPr rtlCol="0" anchor="ctr"/>
            <a:lstStyle/>
            <a:p>
              <a:endParaRPr lang="en-IL"/>
            </a:p>
          </p:txBody>
        </p:sp>
        <p:sp>
          <p:nvSpPr>
            <p:cNvPr id="372" name="גרפיקה 364">
              <a:extLst>
                <a:ext uri="{FF2B5EF4-FFF2-40B4-BE49-F238E27FC236}">
                  <a16:creationId xmlns:a16="http://schemas.microsoft.com/office/drawing/2014/main" id="{2E6B77EE-894A-43CF-8A7F-E0BEEFE1EAC0}"/>
                </a:ext>
              </a:extLst>
            </p:cNvPr>
            <p:cNvSpPr/>
            <p:nvPr/>
          </p:nvSpPr>
          <p:spPr>
            <a:xfrm>
              <a:off x="4099178"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3" name="גרפיקה 364">
              <a:extLst>
                <a:ext uri="{FF2B5EF4-FFF2-40B4-BE49-F238E27FC236}">
                  <a16:creationId xmlns:a16="http://schemas.microsoft.com/office/drawing/2014/main" id="{7DA2BBCC-EAA8-45E8-8981-A877F50FEAEC}"/>
                </a:ext>
              </a:extLst>
            </p:cNvPr>
            <p:cNvSpPr/>
            <p:nvPr/>
          </p:nvSpPr>
          <p:spPr>
            <a:xfrm>
              <a:off x="3720782" y="2325184"/>
              <a:ext cx="558464" cy="184475"/>
            </a:xfrm>
            <a:custGeom>
              <a:avLst/>
              <a:gdLst>
                <a:gd name="connsiteX0" fmla="*/ 47221 w 558464"/>
                <a:gd name="connsiteY0" fmla="*/ 159292 h 184475"/>
                <a:gd name="connsiteX1" fmla="*/ 22666 w 558464"/>
                <a:gd name="connsiteY1" fmla="*/ 184476 h 184475"/>
                <a:gd name="connsiteX2" fmla="*/ 0 w 558464"/>
                <a:gd name="connsiteY2" fmla="*/ 159292 h 184475"/>
                <a:gd name="connsiteX3" fmla="*/ 0 w 558464"/>
                <a:gd name="connsiteY3" fmla="*/ 148588 h 184475"/>
                <a:gd name="connsiteX4" fmla="*/ 0 w 558464"/>
                <a:gd name="connsiteY4" fmla="*/ 127181 h 184475"/>
                <a:gd name="connsiteX5" fmla="*/ 0 w 558464"/>
                <a:gd name="connsiteY5" fmla="*/ 57924 h 184475"/>
                <a:gd name="connsiteX6" fmla="*/ 57924 w 558464"/>
                <a:gd name="connsiteY6" fmla="*/ 0 h 184475"/>
                <a:gd name="connsiteX7" fmla="*/ 57924 w 558464"/>
                <a:gd name="connsiteY7" fmla="*/ 0 h 184475"/>
                <a:gd name="connsiteX8" fmla="*/ 73664 w 558464"/>
                <a:gd name="connsiteY8" fmla="*/ 0 h 184475"/>
                <a:gd name="connsiteX9" fmla="*/ 169365 w 558464"/>
                <a:gd name="connsiteY9" fmla="*/ 0 h 184475"/>
                <a:gd name="connsiteX10" fmla="*/ 389099 w 558464"/>
                <a:gd name="connsiteY10" fmla="*/ 0 h 184475"/>
                <a:gd name="connsiteX11" fmla="*/ 484800 w 558464"/>
                <a:gd name="connsiteY11" fmla="*/ 0 h 184475"/>
                <a:gd name="connsiteX12" fmla="*/ 500541 w 558464"/>
                <a:gd name="connsiteY12" fmla="*/ 0 h 184475"/>
                <a:gd name="connsiteX13" fmla="*/ 500541 w 558464"/>
                <a:gd name="connsiteY13" fmla="*/ 0 h 184475"/>
                <a:gd name="connsiteX14" fmla="*/ 558465 w 558464"/>
                <a:gd name="connsiteY14" fmla="*/ 57924 h 184475"/>
                <a:gd name="connsiteX15" fmla="*/ 558465 w 558464"/>
                <a:gd name="connsiteY15" fmla="*/ 127181 h 184475"/>
                <a:gd name="connsiteX16" fmla="*/ 558465 w 558464"/>
                <a:gd name="connsiteY16" fmla="*/ 148588 h 184475"/>
                <a:gd name="connsiteX17" fmla="*/ 558465 w 558464"/>
                <a:gd name="connsiteY17" fmla="*/ 159292 h 184475"/>
                <a:gd name="connsiteX18" fmla="*/ 535799 w 558464"/>
                <a:gd name="connsiteY18" fmla="*/ 184476 h 184475"/>
                <a:gd name="connsiteX19" fmla="*/ 511244 w 558464"/>
                <a:gd name="connsiteY19" fmla="*/ 159292 h 1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464" h="184475">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w="24990" cap="flat">
              <a:solidFill>
                <a:schemeClr val="bg2"/>
              </a:solidFill>
              <a:prstDash val="solid"/>
              <a:miter/>
            </a:ln>
          </p:spPr>
          <p:txBody>
            <a:bodyPr rtlCol="0" anchor="ctr"/>
            <a:lstStyle/>
            <a:p>
              <a:endParaRPr lang="en-IL"/>
            </a:p>
          </p:txBody>
        </p:sp>
      </p:grpSp>
      <p:grpSp>
        <p:nvGrpSpPr>
          <p:cNvPr id="380" name="גרפיקה 374">
            <a:extLst>
              <a:ext uri="{FF2B5EF4-FFF2-40B4-BE49-F238E27FC236}">
                <a16:creationId xmlns:a16="http://schemas.microsoft.com/office/drawing/2014/main" id="{907B3F93-6903-4B54-B888-A103127F2B31}"/>
              </a:ext>
            </a:extLst>
          </p:cNvPr>
          <p:cNvGrpSpPr/>
          <p:nvPr/>
        </p:nvGrpSpPr>
        <p:grpSpPr>
          <a:xfrm>
            <a:off x="7764507" y="3207558"/>
            <a:ext cx="789305" cy="847033"/>
            <a:chOff x="7764507" y="3207558"/>
            <a:chExt cx="789305" cy="847033"/>
          </a:xfrm>
        </p:grpSpPr>
        <p:sp>
          <p:nvSpPr>
            <p:cNvPr id="381" name="גרפיקה 374">
              <a:extLst>
                <a:ext uri="{FF2B5EF4-FFF2-40B4-BE49-F238E27FC236}">
                  <a16:creationId xmlns:a16="http://schemas.microsoft.com/office/drawing/2014/main" id="{07455924-D39C-42E0-B213-BFBBB17612FD}"/>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382" name="גרפיקה 374">
              <a:extLst>
                <a:ext uri="{FF2B5EF4-FFF2-40B4-BE49-F238E27FC236}">
                  <a16:creationId xmlns:a16="http://schemas.microsoft.com/office/drawing/2014/main" id="{BCD1B2FA-CFCD-43A5-95F3-CE8DA17AC9A7}"/>
                </a:ext>
              </a:extLst>
            </p:cNvPr>
            <p:cNvGrpSpPr/>
            <p:nvPr/>
          </p:nvGrpSpPr>
          <p:grpSpPr>
            <a:xfrm>
              <a:off x="7764507" y="3207558"/>
              <a:ext cx="789305" cy="820165"/>
              <a:chOff x="7764507" y="3207558"/>
              <a:chExt cx="789305" cy="820165"/>
            </a:xfrm>
          </p:grpSpPr>
          <p:sp>
            <p:nvSpPr>
              <p:cNvPr id="383" name="גרפיקה 374">
                <a:extLst>
                  <a:ext uri="{FF2B5EF4-FFF2-40B4-BE49-F238E27FC236}">
                    <a16:creationId xmlns:a16="http://schemas.microsoft.com/office/drawing/2014/main" id="{F134034B-8E93-4ACE-AFD4-6BCF186A821C}"/>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384" name="גרפיקה 374">
                <a:extLst>
                  <a:ext uri="{FF2B5EF4-FFF2-40B4-BE49-F238E27FC236}">
                    <a16:creationId xmlns:a16="http://schemas.microsoft.com/office/drawing/2014/main" id="{B4F30A57-F603-4628-8192-A85D5F7DB393}"/>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385" name="גרפיקה 374">
                <a:extLst>
                  <a:ext uri="{FF2B5EF4-FFF2-40B4-BE49-F238E27FC236}">
                    <a16:creationId xmlns:a16="http://schemas.microsoft.com/office/drawing/2014/main" id="{8C2953BB-3A00-49AC-B3CA-FA7F138B3B11}"/>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386" name="גרפיקה 374">
                <a:extLst>
                  <a:ext uri="{FF2B5EF4-FFF2-40B4-BE49-F238E27FC236}">
                    <a16:creationId xmlns:a16="http://schemas.microsoft.com/office/drawing/2014/main" id="{138573AC-EAC6-4C38-B138-580808F9BE2B}"/>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387" name="גרפיקה 374">
                <a:extLst>
                  <a:ext uri="{FF2B5EF4-FFF2-40B4-BE49-F238E27FC236}">
                    <a16:creationId xmlns:a16="http://schemas.microsoft.com/office/drawing/2014/main" id="{C723815F-D0F0-4707-B8EB-CFD634AF5BFB}"/>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388" name="גרפיקה 374">
                <a:extLst>
                  <a:ext uri="{FF2B5EF4-FFF2-40B4-BE49-F238E27FC236}">
                    <a16:creationId xmlns:a16="http://schemas.microsoft.com/office/drawing/2014/main" id="{25504708-0C06-474E-AD8E-CA297FA5D688}"/>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389" name="גרפיקה 374">
                <a:extLst>
                  <a:ext uri="{FF2B5EF4-FFF2-40B4-BE49-F238E27FC236}">
                    <a16:creationId xmlns:a16="http://schemas.microsoft.com/office/drawing/2014/main" id="{F5B841A5-6FEA-46DD-93AA-0499A7C17211}"/>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grpSp>
        <p:nvGrpSpPr>
          <p:cNvPr id="405" name="קבוצה 404">
            <a:extLst>
              <a:ext uri="{FF2B5EF4-FFF2-40B4-BE49-F238E27FC236}">
                <a16:creationId xmlns:a16="http://schemas.microsoft.com/office/drawing/2014/main" id="{225498D6-B97C-4194-80EA-4404AC0F0180}"/>
              </a:ext>
            </a:extLst>
          </p:cNvPr>
          <p:cNvGrpSpPr/>
          <p:nvPr/>
        </p:nvGrpSpPr>
        <p:grpSpPr>
          <a:xfrm>
            <a:off x="6633830" y="3268015"/>
            <a:ext cx="871167" cy="722422"/>
            <a:chOff x="6633830" y="3268015"/>
            <a:chExt cx="871167" cy="722422"/>
          </a:xfrm>
        </p:grpSpPr>
        <p:grpSp>
          <p:nvGrpSpPr>
            <p:cNvPr id="390" name="גרפיקה 376">
              <a:extLst>
                <a:ext uri="{FF2B5EF4-FFF2-40B4-BE49-F238E27FC236}">
                  <a16:creationId xmlns:a16="http://schemas.microsoft.com/office/drawing/2014/main" id="{25092560-6B64-4BA9-A8EB-CC12D0D88B33}"/>
                </a:ext>
              </a:extLst>
            </p:cNvPr>
            <p:cNvGrpSpPr/>
            <p:nvPr/>
          </p:nvGrpSpPr>
          <p:grpSpPr>
            <a:xfrm>
              <a:off x="6720642" y="3268015"/>
              <a:ext cx="784355" cy="313328"/>
              <a:chOff x="6720642" y="3268015"/>
              <a:chExt cx="784355" cy="313328"/>
            </a:xfrm>
          </p:grpSpPr>
          <p:sp>
            <p:nvSpPr>
              <p:cNvPr id="391" name="גרפיקה 376">
                <a:extLst>
                  <a:ext uri="{FF2B5EF4-FFF2-40B4-BE49-F238E27FC236}">
                    <a16:creationId xmlns:a16="http://schemas.microsoft.com/office/drawing/2014/main" id="{96292FF0-2FFF-4AB1-87C7-FE7F4773EB79}"/>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92" name="גרפיקה 376">
                <a:extLst>
                  <a:ext uri="{FF2B5EF4-FFF2-40B4-BE49-F238E27FC236}">
                    <a16:creationId xmlns:a16="http://schemas.microsoft.com/office/drawing/2014/main" id="{4FE98C02-21E3-4D54-93EB-392BFFB6E7BC}"/>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93" name="גרפיקה 376">
                <a:extLst>
                  <a:ext uri="{FF2B5EF4-FFF2-40B4-BE49-F238E27FC236}">
                    <a16:creationId xmlns:a16="http://schemas.microsoft.com/office/drawing/2014/main" id="{8CD5F0F3-03E0-477D-8B9D-DFA2692DB68F}"/>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94" name="גרפיקה 376">
                <a:extLst>
                  <a:ext uri="{FF2B5EF4-FFF2-40B4-BE49-F238E27FC236}">
                    <a16:creationId xmlns:a16="http://schemas.microsoft.com/office/drawing/2014/main" id="{97F5ABE9-E4DC-4C56-AF3A-DE5BE62EDAF9}"/>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5" name="גרפיקה 376">
                <a:extLst>
                  <a:ext uri="{FF2B5EF4-FFF2-40B4-BE49-F238E27FC236}">
                    <a16:creationId xmlns:a16="http://schemas.microsoft.com/office/drawing/2014/main" id="{D8794357-53D3-4046-865D-46492DBE7BD4}"/>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396" name="גרפיקה 376">
              <a:extLst>
                <a:ext uri="{FF2B5EF4-FFF2-40B4-BE49-F238E27FC236}">
                  <a16:creationId xmlns:a16="http://schemas.microsoft.com/office/drawing/2014/main" id="{BA0233E3-67B5-4ABE-914C-DE73FBB07BC3}"/>
                </a:ext>
              </a:extLst>
            </p:cNvPr>
            <p:cNvGrpSpPr/>
            <p:nvPr/>
          </p:nvGrpSpPr>
          <p:grpSpPr>
            <a:xfrm>
              <a:off x="6633830" y="3359558"/>
              <a:ext cx="720604" cy="630879"/>
              <a:chOff x="6633830" y="3359558"/>
              <a:chExt cx="720604" cy="630879"/>
            </a:xfrm>
          </p:grpSpPr>
          <p:sp>
            <p:nvSpPr>
              <p:cNvPr id="397" name="גרפיקה 376">
                <a:extLst>
                  <a:ext uri="{FF2B5EF4-FFF2-40B4-BE49-F238E27FC236}">
                    <a16:creationId xmlns:a16="http://schemas.microsoft.com/office/drawing/2014/main" id="{50B99D00-F0E2-4AC9-BA60-FCD20BAC75AE}"/>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398" name="גרפיקה 376">
                <a:extLst>
                  <a:ext uri="{FF2B5EF4-FFF2-40B4-BE49-F238E27FC236}">
                    <a16:creationId xmlns:a16="http://schemas.microsoft.com/office/drawing/2014/main" id="{3409FB96-28B5-44F7-AE37-59BBDAE284DB}"/>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99" name="גרפיקה 376">
                <a:extLst>
                  <a:ext uri="{FF2B5EF4-FFF2-40B4-BE49-F238E27FC236}">
                    <a16:creationId xmlns:a16="http://schemas.microsoft.com/office/drawing/2014/main" id="{2A781C46-9A6F-4AAD-BFCC-FFF6CCA593C1}"/>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400" name="גרפיקה 376">
                <a:extLst>
                  <a:ext uri="{FF2B5EF4-FFF2-40B4-BE49-F238E27FC236}">
                    <a16:creationId xmlns:a16="http://schemas.microsoft.com/office/drawing/2014/main" id="{01387C1E-3AF2-4DA6-8E6A-6A6677319679}"/>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401" name="גרפיקה 376">
                <a:extLst>
                  <a:ext uri="{FF2B5EF4-FFF2-40B4-BE49-F238E27FC236}">
                    <a16:creationId xmlns:a16="http://schemas.microsoft.com/office/drawing/2014/main" id="{7E10D7A0-DCD5-4A9F-801D-25628DC4785C}"/>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402" name="גרפיקה 376">
                <a:extLst>
                  <a:ext uri="{FF2B5EF4-FFF2-40B4-BE49-F238E27FC236}">
                    <a16:creationId xmlns:a16="http://schemas.microsoft.com/office/drawing/2014/main" id="{A3C263E0-49DB-40D6-9122-5FA33FF879E1}"/>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403" name="גרפיקה 376">
                <a:extLst>
                  <a:ext uri="{FF2B5EF4-FFF2-40B4-BE49-F238E27FC236}">
                    <a16:creationId xmlns:a16="http://schemas.microsoft.com/office/drawing/2014/main" id="{3D6ED487-D5FE-4F03-9D1F-228725AB42AF}"/>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404" name="גרפיקה 376">
                <a:extLst>
                  <a:ext uri="{FF2B5EF4-FFF2-40B4-BE49-F238E27FC236}">
                    <a16:creationId xmlns:a16="http://schemas.microsoft.com/office/drawing/2014/main" id="{EBB3701B-4A3D-4457-9B4C-E680A7804638}"/>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grpSp>
        <p:nvGrpSpPr>
          <p:cNvPr id="406" name="גרפיקה 378">
            <a:extLst>
              <a:ext uri="{FF2B5EF4-FFF2-40B4-BE49-F238E27FC236}">
                <a16:creationId xmlns:a16="http://schemas.microsoft.com/office/drawing/2014/main" id="{8A7DAA4B-2EDE-48B9-B1D6-E863A8E75233}"/>
              </a:ext>
            </a:extLst>
          </p:cNvPr>
          <p:cNvGrpSpPr/>
          <p:nvPr/>
        </p:nvGrpSpPr>
        <p:grpSpPr>
          <a:xfrm rot="21188512">
            <a:off x="5503193" y="3290848"/>
            <a:ext cx="621983" cy="738559"/>
            <a:chOff x="5503193" y="3290848"/>
            <a:chExt cx="621983" cy="738559"/>
          </a:xfrm>
        </p:grpSpPr>
        <p:grpSp>
          <p:nvGrpSpPr>
            <p:cNvPr id="407" name="גרפיקה 378">
              <a:extLst>
                <a:ext uri="{FF2B5EF4-FFF2-40B4-BE49-F238E27FC236}">
                  <a16:creationId xmlns:a16="http://schemas.microsoft.com/office/drawing/2014/main" id="{E6EB62B1-A69E-49C2-AB8E-B2DB9C8B2012}"/>
                </a:ext>
              </a:extLst>
            </p:cNvPr>
            <p:cNvGrpSpPr/>
            <p:nvPr/>
          </p:nvGrpSpPr>
          <p:grpSpPr>
            <a:xfrm rot="21188512">
              <a:off x="5503193" y="3377013"/>
              <a:ext cx="621983" cy="550299"/>
              <a:chOff x="5503193" y="3377013"/>
              <a:chExt cx="621983" cy="550299"/>
            </a:xfrm>
          </p:grpSpPr>
          <p:sp>
            <p:nvSpPr>
              <p:cNvPr id="408" name="גרפיקה 378">
                <a:extLst>
                  <a:ext uri="{FF2B5EF4-FFF2-40B4-BE49-F238E27FC236}">
                    <a16:creationId xmlns:a16="http://schemas.microsoft.com/office/drawing/2014/main" id="{29B769B1-D550-4727-8DEB-6553904B8FB9}"/>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409" name="גרפיקה 378">
                <a:extLst>
                  <a:ext uri="{FF2B5EF4-FFF2-40B4-BE49-F238E27FC236}">
                    <a16:creationId xmlns:a16="http://schemas.microsoft.com/office/drawing/2014/main" id="{0AA55C6B-D514-42A5-9F85-A615CD753F36}"/>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410" name="גרפיקה 378">
                <a:extLst>
                  <a:ext uri="{FF2B5EF4-FFF2-40B4-BE49-F238E27FC236}">
                    <a16:creationId xmlns:a16="http://schemas.microsoft.com/office/drawing/2014/main" id="{2DE4C9EC-BEE3-4F8F-ADC3-E468C8556E90}"/>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411" name="גרפיקה 378">
                <a:extLst>
                  <a:ext uri="{FF2B5EF4-FFF2-40B4-BE49-F238E27FC236}">
                    <a16:creationId xmlns:a16="http://schemas.microsoft.com/office/drawing/2014/main" id="{E69FF36C-5775-4125-8AF4-26F3F9CC37FB}"/>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412" name="גרפיקה 378">
                <a:extLst>
                  <a:ext uri="{FF2B5EF4-FFF2-40B4-BE49-F238E27FC236}">
                    <a16:creationId xmlns:a16="http://schemas.microsoft.com/office/drawing/2014/main" id="{1BBDE125-42F8-4CD0-9E1A-740E3A78684A}"/>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413" name="גרפיקה 378">
              <a:extLst>
                <a:ext uri="{FF2B5EF4-FFF2-40B4-BE49-F238E27FC236}">
                  <a16:creationId xmlns:a16="http://schemas.microsoft.com/office/drawing/2014/main" id="{1E6093FB-5E6F-4076-9B2A-FA8D988AEF7C}"/>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414" name="גרפיקה 378">
              <a:extLst>
                <a:ext uri="{FF2B5EF4-FFF2-40B4-BE49-F238E27FC236}">
                  <a16:creationId xmlns:a16="http://schemas.microsoft.com/office/drawing/2014/main" id="{3C89FB13-0141-4596-81FA-67CCA45821E0}"/>
                </a:ext>
              </a:extLst>
            </p:cNvPr>
            <p:cNvGrpSpPr/>
            <p:nvPr/>
          </p:nvGrpSpPr>
          <p:grpSpPr>
            <a:xfrm rot="21188512">
              <a:off x="5738518" y="3290848"/>
              <a:ext cx="260668" cy="470651"/>
              <a:chOff x="5738518" y="3290848"/>
              <a:chExt cx="260668" cy="470651"/>
            </a:xfrm>
          </p:grpSpPr>
          <p:sp>
            <p:nvSpPr>
              <p:cNvPr id="415" name="גרפיקה 378">
                <a:extLst>
                  <a:ext uri="{FF2B5EF4-FFF2-40B4-BE49-F238E27FC236}">
                    <a16:creationId xmlns:a16="http://schemas.microsoft.com/office/drawing/2014/main" id="{FD3BCF34-8825-4C79-AB9F-6B70C2DA3120}"/>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416" name="גרפיקה 378">
                <a:extLst>
                  <a:ext uri="{FF2B5EF4-FFF2-40B4-BE49-F238E27FC236}">
                    <a16:creationId xmlns:a16="http://schemas.microsoft.com/office/drawing/2014/main" id="{7D8D1E76-841E-4F50-B14A-39F98CC9B124}"/>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417" name="גרפיקה 378">
              <a:extLst>
                <a:ext uri="{FF2B5EF4-FFF2-40B4-BE49-F238E27FC236}">
                  <a16:creationId xmlns:a16="http://schemas.microsoft.com/office/drawing/2014/main" id="{F14EF999-4D9C-4275-BEF4-0ABDFFD3E2D1}"/>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418" name="גרפיקה 378">
              <a:extLst>
                <a:ext uri="{FF2B5EF4-FFF2-40B4-BE49-F238E27FC236}">
                  <a16:creationId xmlns:a16="http://schemas.microsoft.com/office/drawing/2014/main" id="{D6CBC431-1F48-4F7B-975F-74FDE6394952}"/>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419" name="גרפיקה 378">
              <a:extLst>
                <a:ext uri="{FF2B5EF4-FFF2-40B4-BE49-F238E27FC236}">
                  <a16:creationId xmlns:a16="http://schemas.microsoft.com/office/drawing/2014/main" id="{66F74233-7CD6-48E9-937C-616E15FBD6E1}"/>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0" name="גרפיקה 378">
              <a:extLst>
                <a:ext uri="{FF2B5EF4-FFF2-40B4-BE49-F238E27FC236}">
                  <a16:creationId xmlns:a16="http://schemas.microsoft.com/office/drawing/2014/main" id="{0FF7A627-0F2A-41C3-9AAC-F7333C171257}"/>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1" name="גרפיקה 378">
              <a:extLst>
                <a:ext uri="{FF2B5EF4-FFF2-40B4-BE49-F238E27FC236}">
                  <a16:creationId xmlns:a16="http://schemas.microsoft.com/office/drawing/2014/main" id="{85F4BB5D-AAF9-4242-BE37-7CCC1E6E9D9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
        <p:nvSpPr>
          <p:cNvPr id="422" name="Google Shape;234;p19">
            <a:extLst>
              <a:ext uri="{FF2B5EF4-FFF2-40B4-BE49-F238E27FC236}">
                <a16:creationId xmlns:a16="http://schemas.microsoft.com/office/drawing/2014/main" id="{5CE593BB-AD43-44B1-9967-882996F85DA7}"/>
              </a:ext>
            </a:extLst>
          </p:cNvPr>
          <p:cNvSpPr txBox="1">
            <a:spLocks/>
          </p:cNvSpPr>
          <p:nvPr/>
        </p:nvSpPr>
        <p:spPr>
          <a:xfrm>
            <a:off x="2230342" y="408249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נכון</a:t>
            </a:r>
          </a:p>
        </p:txBody>
      </p:sp>
      <p:sp>
        <p:nvSpPr>
          <p:cNvPr id="423" name="Google Shape;235;p19">
            <a:extLst>
              <a:ext uri="{FF2B5EF4-FFF2-40B4-BE49-F238E27FC236}">
                <a16:creationId xmlns:a16="http://schemas.microsoft.com/office/drawing/2014/main" id="{4B80EA96-2A99-40C3-A34F-4A078687ED14}"/>
              </a:ext>
            </a:extLst>
          </p:cNvPr>
          <p:cNvSpPr txBox="1">
            <a:spLocks/>
          </p:cNvSpPr>
          <p:nvPr/>
        </p:nvSpPr>
        <p:spPr>
          <a:xfrm>
            <a:off x="1265324" y="4090783"/>
            <a:ext cx="90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לא נכון</a:t>
            </a:r>
          </a:p>
        </p:txBody>
      </p:sp>
      <p:grpSp>
        <p:nvGrpSpPr>
          <p:cNvPr id="430" name="קבוצה 429">
            <a:extLst>
              <a:ext uri="{FF2B5EF4-FFF2-40B4-BE49-F238E27FC236}">
                <a16:creationId xmlns:a16="http://schemas.microsoft.com/office/drawing/2014/main" id="{84004328-2A7D-48EA-929F-293E4ECC949C}"/>
              </a:ext>
            </a:extLst>
          </p:cNvPr>
          <p:cNvGrpSpPr/>
          <p:nvPr/>
        </p:nvGrpSpPr>
        <p:grpSpPr>
          <a:xfrm>
            <a:off x="1270397" y="3443391"/>
            <a:ext cx="691970" cy="704767"/>
            <a:chOff x="1270397" y="3443391"/>
            <a:chExt cx="691970" cy="704767"/>
          </a:xfrm>
        </p:grpSpPr>
        <p:sp>
          <p:nvSpPr>
            <p:cNvPr id="428" name="גרפיקה 426">
              <a:extLst>
                <a:ext uri="{FF2B5EF4-FFF2-40B4-BE49-F238E27FC236}">
                  <a16:creationId xmlns:a16="http://schemas.microsoft.com/office/drawing/2014/main" id="{C11B2371-FFB1-4D70-9C8F-0A62F78ACE38}"/>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29" name="גרפיקה 426">
              <a:extLst>
                <a:ext uri="{FF2B5EF4-FFF2-40B4-BE49-F238E27FC236}">
                  <a16:creationId xmlns:a16="http://schemas.microsoft.com/office/drawing/2014/main" id="{C11B2371-FFB1-4D70-9C8F-0A62F78ACE3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33" name="קבוצה 432">
            <a:extLst>
              <a:ext uri="{FF2B5EF4-FFF2-40B4-BE49-F238E27FC236}">
                <a16:creationId xmlns:a16="http://schemas.microsoft.com/office/drawing/2014/main" id="{03D934C6-BE92-4755-979E-B0410F6C3834}"/>
              </a:ext>
            </a:extLst>
          </p:cNvPr>
          <p:cNvGrpSpPr/>
          <p:nvPr/>
        </p:nvGrpSpPr>
        <p:grpSpPr>
          <a:xfrm>
            <a:off x="2231235" y="3350461"/>
            <a:ext cx="692474" cy="705272"/>
            <a:chOff x="2231235" y="3350461"/>
            <a:chExt cx="692474" cy="705272"/>
          </a:xfrm>
        </p:grpSpPr>
        <p:sp>
          <p:nvSpPr>
            <p:cNvPr id="431" name="גרפיקה 424">
              <a:extLst>
                <a:ext uri="{FF2B5EF4-FFF2-40B4-BE49-F238E27FC236}">
                  <a16:creationId xmlns:a16="http://schemas.microsoft.com/office/drawing/2014/main" id="{A7C5D1CC-52C4-470F-885D-78A1C8C223B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2" name="גרפיקה 424">
              <a:extLst>
                <a:ext uri="{FF2B5EF4-FFF2-40B4-BE49-F238E27FC236}">
                  <a16:creationId xmlns:a16="http://schemas.microsoft.com/office/drawing/2014/main" id="{A7C5D1CC-52C4-470F-885D-78A1C8C223B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436" name="גרפיקה 434">
            <a:extLst>
              <a:ext uri="{FF2B5EF4-FFF2-40B4-BE49-F238E27FC236}">
                <a16:creationId xmlns:a16="http://schemas.microsoft.com/office/drawing/2014/main" id="{6EFBA75D-73C5-4AFC-9ADE-EBE906DBC589}"/>
              </a:ext>
            </a:extLst>
          </p:cNvPr>
          <p:cNvSpPr/>
          <p:nvPr/>
        </p:nvSpPr>
        <p:spPr>
          <a:xfrm>
            <a:off x="1473351" y="4639671"/>
            <a:ext cx="185370" cy="166687"/>
          </a:xfrm>
          <a:custGeom>
            <a:avLst/>
            <a:gdLst>
              <a:gd name="connsiteX0" fmla="*/ 92939 w 185370"/>
              <a:gd name="connsiteY0" fmla="*/ 120083 h 166687"/>
              <a:gd name="connsiteX1" fmla="*/ 119972 w 185370"/>
              <a:gd name="connsiteY1" fmla="*/ 120083 h 166687"/>
              <a:gd name="connsiteX2" fmla="*/ 130012 w 185370"/>
              <a:gd name="connsiteY2" fmla="*/ 110815 h 166687"/>
              <a:gd name="connsiteX3" fmla="*/ 121002 w 185370"/>
              <a:gd name="connsiteY3" fmla="*/ 101547 h 166687"/>
              <a:gd name="connsiteX4" fmla="*/ 83929 w 185370"/>
              <a:gd name="connsiteY4" fmla="*/ 101547 h 166687"/>
              <a:gd name="connsiteX5" fmla="*/ 74661 w 185370"/>
              <a:gd name="connsiteY5" fmla="*/ 111587 h 166687"/>
              <a:gd name="connsiteX6" fmla="*/ 74661 w 185370"/>
              <a:gd name="connsiteY6" fmla="*/ 132183 h 166687"/>
              <a:gd name="connsiteX7" fmla="*/ 24715 w 185370"/>
              <a:gd name="connsiteY7" fmla="*/ 82495 h 166687"/>
              <a:gd name="connsiteX8" fmla="*/ 74403 w 185370"/>
              <a:gd name="connsiteY8" fmla="*/ 32550 h 166687"/>
              <a:gd name="connsiteX9" fmla="*/ 74403 w 185370"/>
              <a:gd name="connsiteY9" fmla="*/ 52888 h 166687"/>
              <a:gd name="connsiteX10" fmla="*/ 85473 w 185370"/>
              <a:gd name="connsiteY10" fmla="*/ 64731 h 166687"/>
              <a:gd name="connsiteX11" fmla="*/ 135934 w 185370"/>
              <a:gd name="connsiteY11" fmla="*/ 80693 h 166687"/>
              <a:gd name="connsiteX12" fmla="*/ 166570 w 185370"/>
              <a:gd name="connsiteY12" fmla="*/ 135273 h 166687"/>
              <a:gd name="connsiteX13" fmla="*/ 167343 w 185370"/>
              <a:gd name="connsiteY13" fmla="*/ 149175 h 166687"/>
              <a:gd name="connsiteX14" fmla="*/ 176611 w 185370"/>
              <a:gd name="connsiteY14" fmla="*/ 157413 h 166687"/>
              <a:gd name="connsiteX15" fmla="*/ 185364 w 185370"/>
              <a:gd name="connsiteY15" fmla="*/ 148918 h 166687"/>
              <a:gd name="connsiteX16" fmla="*/ 152925 w 185370"/>
              <a:gd name="connsiteY16" fmla="*/ 70653 h 166687"/>
              <a:gd name="connsiteX17" fmla="*/ 98346 w 185370"/>
              <a:gd name="connsiteY17" fmla="*/ 48254 h 166687"/>
              <a:gd name="connsiteX18" fmla="*/ 92682 w 185370"/>
              <a:gd name="connsiteY18" fmla="*/ 47225 h 166687"/>
              <a:gd name="connsiteX19" fmla="*/ 92682 w 185370"/>
              <a:gd name="connsiteY19" fmla="*/ 11954 h 166687"/>
              <a:gd name="connsiteX20" fmla="*/ 87276 w 185370"/>
              <a:gd name="connsiteY20" fmla="*/ 883 h 166687"/>
              <a:gd name="connsiteX21" fmla="*/ 75175 w 185370"/>
              <a:gd name="connsiteY21" fmla="*/ 4745 h 166687"/>
              <a:gd name="connsiteX22" fmla="*/ 4634 w 185370"/>
              <a:gd name="connsiteY22" fmla="*/ 74514 h 166687"/>
              <a:gd name="connsiteX23" fmla="*/ 4634 w 185370"/>
              <a:gd name="connsiteY23" fmla="*/ 91506 h 166687"/>
              <a:gd name="connsiteX24" fmla="*/ 75175 w 185370"/>
              <a:gd name="connsiteY24" fmla="*/ 162305 h 166687"/>
              <a:gd name="connsiteX25" fmla="*/ 87018 w 185370"/>
              <a:gd name="connsiteY25" fmla="*/ 165909 h 166687"/>
              <a:gd name="connsiteX26" fmla="*/ 92425 w 185370"/>
              <a:gd name="connsiteY26" fmla="*/ 155354 h 166687"/>
              <a:gd name="connsiteX27" fmla="*/ 92425 w 185370"/>
              <a:gd name="connsiteY27" fmla="*/ 125747 h 166687"/>
              <a:gd name="connsiteX28" fmla="*/ 92939 w 185370"/>
              <a:gd name="connsiteY28" fmla="*/ 120083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370" h="166687">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w="2514" cap="flat">
            <a:noFill/>
            <a:prstDash val="solid"/>
            <a:miter/>
          </a:ln>
        </p:spPr>
        <p:txBody>
          <a:bodyPr rtlCol="0" anchor="ctr"/>
          <a:lstStyle/>
          <a:p>
            <a:endParaRPr lang="en-IL"/>
          </a:p>
        </p:txBody>
      </p:sp>
      <p:sp>
        <p:nvSpPr>
          <p:cNvPr id="2" name="מלבן 1">
            <a:extLst>
              <a:ext uri="{FF2B5EF4-FFF2-40B4-BE49-F238E27FC236}">
                <a16:creationId xmlns:a16="http://schemas.microsoft.com/office/drawing/2014/main" id="{82D53852-983B-49B7-84A2-880147DDC869}"/>
              </a:ext>
            </a:extLst>
          </p:cNvPr>
          <p:cNvSpPr/>
          <p:nvPr/>
        </p:nvSpPr>
        <p:spPr>
          <a:xfrm>
            <a:off x="7373308" y="735667"/>
            <a:ext cx="492359" cy="60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 name="גרפיקה 11">
            <a:extLst>
              <a:ext uri="{FF2B5EF4-FFF2-40B4-BE49-F238E27FC236}">
                <a16:creationId xmlns:a16="http://schemas.microsoft.com/office/drawing/2014/main" id="{F4BCFA2A-C434-4D0E-BA34-1227A08890CC}"/>
              </a:ext>
            </a:extLst>
          </p:cNvPr>
          <p:cNvGrpSpPr/>
          <p:nvPr/>
        </p:nvGrpSpPr>
        <p:grpSpPr>
          <a:xfrm rot="20944402">
            <a:off x="6827921" y="1008924"/>
            <a:ext cx="722904" cy="751291"/>
            <a:chOff x="6838418" y="985220"/>
            <a:chExt cx="722904" cy="751291"/>
          </a:xfrm>
          <a:solidFill>
            <a:srgbClr val="CAF25B"/>
          </a:solidFill>
        </p:grpSpPr>
        <p:sp>
          <p:nvSpPr>
            <p:cNvPr id="15" name="גרפיקה 11">
              <a:extLst>
                <a:ext uri="{FF2B5EF4-FFF2-40B4-BE49-F238E27FC236}">
                  <a16:creationId xmlns:a16="http://schemas.microsoft.com/office/drawing/2014/main" id="{749A1B79-814D-4947-841E-A5C8FDDF3AD8}"/>
                </a:ext>
              </a:extLst>
            </p:cNvPr>
            <p:cNvSpPr/>
            <p:nvPr/>
          </p:nvSpPr>
          <p:spPr>
            <a:xfrm>
              <a:off x="6839680" y="1123368"/>
              <a:ext cx="566463" cy="613143"/>
            </a:xfrm>
            <a:custGeom>
              <a:avLst/>
              <a:gdLst>
                <a:gd name="connsiteX0" fmla="*/ 123007 w 566463"/>
                <a:gd name="connsiteY0" fmla="*/ 613143 h 613143"/>
                <a:gd name="connsiteX1" fmla="*/ 566464 w 566463"/>
                <a:gd name="connsiteY1" fmla="*/ 340004 h 613143"/>
                <a:gd name="connsiteX2" fmla="*/ 537447 w 566463"/>
                <a:gd name="connsiteY2" fmla="*/ 160225 h 613143"/>
                <a:gd name="connsiteX3" fmla="*/ 146978 w 566463"/>
                <a:gd name="connsiteY3" fmla="*/ 0 h 613143"/>
                <a:gd name="connsiteX4" fmla="*/ 0 w 566463"/>
                <a:gd name="connsiteY4" fmla="*/ 107237 h 61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3" h="613143">
                  <a:moveTo>
                    <a:pt x="123007" y="613143"/>
                  </a:moveTo>
                  <a:lnTo>
                    <a:pt x="566464" y="340004"/>
                  </a:lnTo>
                  <a:lnTo>
                    <a:pt x="537447" y="160225"/>
                  </a:lnTo>
                  <a:lnTo>
                    <a:pt x="146978" y="0"/>
                  </a:lnTo>
                  <a:lnTo>
                    <a:pt x="0" y="107237"/>
                  </a:lnTo>
                  <a:close/>
                </a:path>
              </a:pathLst>
            </a:custGeom>
            <a:solidFill>
              <a:schemeClr val="accent2"/>
            </a:solidFill>
            <a:ln w="25074" cap="flat">
              <a:solidFill>
                <a:schemeClr val="bg2"/>
              </a:solidFill>
              <a:prstDash val="solid"/>
              <a:miter/>
            </a:ln>
          </p:spPr>
          <p:txBody>
            <a:bodyPr rtlCol="0" anchor="ctr"/>
            <a:lstStyle/>
            <a:p>
              <a:endParaRPr lang="en-IL"/>
            </a:p>
          </p:txBody>
        </p:sp>
        <p:sp>
          <p:nvSpPr>
            <p:cNvPr id="16" name="גרפיקה 11">
              <a:extLst>
                <a:ext uri="{FF2B5EF4-FFF2-40B4-BE49-F238E27FC236}">
                  <a16:creationId xmlns:a16="http://schemas.microsoft.com/office/drawing/2014/main" id="{463C94CD-9654-41D2-B491-D23C3CB93507}"/>
                </a:ext>
              </a:extLst>
            </p:cNvPr>
            <p:cNvSpPr/>
            <p:nvPr/>
          </p:nvSpPr>
          <p:spPr>
            <a:xfrm>
              <a:off x="6838418" y="1231235"/>
              <a:ext cx="567094" cy="233398"/>
            </a:xfrm>
            <a:custGeom>
              <a:avLst/>
              <a:gdLst>
                <a:gd name="connsiteX0" fmla="*/ 0 w 567094"/>
                <a:gd name="connsiteY0" fmla="*/ 0 h 233398"/>
                <a:gd name="connsiteX1" fmla="*/ 567095 w 567094"/>
                <a:gd name="connsiteY1" fmla="*/ 233398 h 233398"/>
              </a:gdLst>
              <a:ahLst/>
              <a:cxnLst>
                <a:cxn ang="0">
                  <a:pos x="connsiteX0" y="connsiteY0"/>
                </a:cxn>
                <a:cxn ang="0">
                  <a:pos x="connsiteX1" y="connsiteY1"/>
                </a:cxn>
              </a:cxnLst>
              <a:rect l="l" t="t" r="r" b="b"/>
              <a:pathLst>
                <a:path w="567094" h="233398">
                  <a:moveTo>
                    <a:pt x="0" y="0"/>
                  </a:moveTo>
                  <a:lnTo>
                    <a:pt x="567095" y="233398"/>
                  </a:lnTo>
                </a:path>
              </a:pathLst>
            </a:custGeom>
            <a:ln w="25074" cap="flat">
              <a:solidFill>
                <a:schemeClr val="bg2"/>
              </a:solidFill>
              <a:prstDash val="solid"/>
              <a:miter/>
            </a:ln>
          </p:spPr>
          <p:txBody>
            <a:bodyPr rtlCol="0" anchor="ctr"/>
            <a:lstStyle/>
            <a:p>
              <a:endParaRPr lang="en-IL"/>
            </a:p>
          </p:txBody>
        </p:sp>
        <p:sp>
          <p:nvSpPr>
            <p:cNvPr id="17" name="גרפיקה 11">
              <a:extLst>
                <a:ext uri="{FF2B5EF4-FFF2-40B4-BE49-F238E27FC236}">
                  <a16:creationId xmlns:a16="http://schemas.microsoft.com/office/drawing/2014/main" id="{015A9519-0AFA-49AE-BF85-75F70FCD7643}"/>
                </a:ext>
              </a:extLst>
            </p:cNvPr>
            <p:cNvSpPr/>
            <p:nvPr/>
          </p:nvSpPr>
          <p:spPr>
            <a:xfrm>
              <a:off x="7230149" y="1284853"/>
              <a:ext cx="144454" cy="107236"/>
            </a:xfrm>
            <a:custGeom>
              <a:avLst/>
              <a:gdLst>
                <a:gd name="connsiteX0" fmla="*/ 144455 w 144454"/>
                <a:gd name="connsiteY0" fmla="*/ 0 h 107236"/>
                <a:gd name="connsiteX1" fmla="*/ 0 w 144454"/>
                <a:gd name="connsiteY1" fmla="*/ 107237 h 107236"/>
              </a:gdLst>
              <a:ahLst/>
              <a:cxnLst>
                <a:cxn ang="0">
                  <a:pos x="connsiteX0" y="connsiteY0"/>
                </a:cxn>
                <a:cxn ang="0">
                  <a:pos x="connsiteX1" y="connsiteY1"/>
                </a:cxn>
              </a:cxnLst>
              <a:rect l="l" t="t" r="r" b="b"/>
              <a:pathLst>
                <a:path w="144454" h="107236">
                  <a:moveTo>
                    <a:pt x="144455" y="0"/>
                  </a:moveTo>
                  <a:lnTo>
                    <a:pt x="0" y="107237"/>
                  </a:lnTo>
                </a:path>
              </a:pathLst>
            </a:custGeom>
            <a:ln w="25074" cap="flat">
              <a:solidFill>
                <a:schemeClr val="bg2"/>
              </a:solidFill>
              <a:prstDash val="solid"/>
              <a:miter/>
            </a:ln>
          </p:spPr>
          <p:txBody>
            <a:bodyPr rtlCol="0" anchor="ctr"/>
            <a:lstStyle/>
            <a:p>
              <a:endParaRPr lang="en-IL"/>
            </a:p>
          </p:txBody>
        </p:sp>
        <p:sp>
          <p:nvSpPr>
            <p:cNvPr id="18" name="גרפיקה 11">
              <a:extLst>
                <a:ext uri="{FF2B5EF4-FFF2-40B4-BE49-F238E27FC236}">
                  <a16:creationId xmlns:a16="http://schemas.microsoft.com/office/drawing/2014/main" id="{4A73BC16-BC22-4951-A6AD-293A22CA306D}"/>
                </a:ext>
              </a:extLst>
            </p:cNvPr>
            <p:cNvSpPr/>
            <p:nvPr/>
          </p:nvSpPr>
          <p:spPr>
            <a:xfrm>
              <a:off x="7183469" y="1202217"/>
              <a:ext cx="46679" cy="189872"/>
            </a:xfrm>
            <a:custGeom>
              <a:avLst/>
              <a:gdLst>
                <a:gd name="connsiteX0" fmla="*/ 0 w 46679"/>
                <a:gd name="connsiteY0" fmla="*/ 0 h 189872"/>
                <a:gd name="connsiteX1" fmla="*/ 46680 w 46679"/>
                <a:gd name="connsiteY1" fmla="*/ 189873 h 189872"/>
              </a:gdLst>
              <a:ahLst/>
              <a:cxnLst>
                <a:cxn ang="0">
                  <a:pos x="connsiteX0" y="connsiteY0"/>
                </a:cxn>
                <a:cxn ang="0">
                  <a:pos x="connsiteX1" y="connsiteY1"/>
                </a:cxn>
              </a:cxnLst>
              <a:rect l="l" t="t" r="r" b="b"/>
              <a:pathLst>
                <a:path w="46679" h="189872">
                  <a:moveTo>
                    <a:pt x="0" y="0"/>
                  </a:moveTo>
                  <a:lnTo>
                    <a:pt x="46680" y="189873"/>
                  </a:lnTo>
                </a:path>
              </a:pathLst>
            </a:custGeom>
            <a:ln w="25074" cap="flat">
              <a:solidFill>
                <a:schemeClr val="bg2"/>
              </a:solidFill>
              <a:prstDash val="solid"/>
              <a:miter/>
            </a:ln>
          </p:spPr>
          <p:txBody>
            <a:bodyPr rtlCol="0" anchor="ctr"/>
            <a:lstStyle/>
            <a:p>
              <a:endParaRPr lang="en-IL"/>
            </a:p>
          </p:txBody>
        </p:sp>
        <p:sp>
          <p:nvSpPr>
            <p:cNvPr id="19" name="גרפיקה 11">
              <a:extLst>
                <a:ext uri="{FF2B5EF4-FFF2-40B4-BE49-F238E27FC236}">
                  <a16:creationId xmlns:a16="http://schemas.microsoft.com/office/drawing/2014/main" id="{706AE8E2-D369-4F92-B28E-D1596861D3A4}"/>
                </a:ext>
              </a:extLst>
            </p:cNvPr>
            <p:cNvSpPr/>
            <p:nvPr/>
          </p:nvSpPr>
          <p:spPr>
            <a:xfrm>
              <a:off x="7017567" y="1202217"/>
              <a:ext cx="165901" cy="102821"/>
            </a:xfrm>
            <a:custGeom>
              <a:avLst/>
              <a:gdLst>
                <a:gd name="connsiteX0" fmla="*/ 0 w 165901"/>
                <a:gd name="connsiteY0" fmla="*/ 102821 h 102821"/>
                <a:gd name="connsiteX1" fmla="*/ 165902 w 165901"/>
                <a:gd name="connsiteY1" fmla="*/ 0 h 102821"/>
              </a:gdLst>
              <a:ahLst/>
              <a:cxnLst>
                <a:cxn ang="0">
                  <a:pos x="connsiteX0" y="connsiteY0"/>
                </a:cxn>
                <a:cxn ang="0">
                  <a:pos x="connsiteX1" y="connsiteY1"/>
                </a:cxn>
              </a:cxnLst>
              <a:rect l="l" t="t" r="r" b="b"/>
              <a:pathLst>
                <a:path w="165901" h="102821">
                  <a:moveTo>
                    <a:pt x="0" y="102821"/>
                  </a:moveTo>
                  <a:lnTo>
                    <a:pt x="165902" y="0"/>
                  </a:lnTo>
                </a:path>
              </a:pathLst>
            </a:custGeom>
            <a:ln w="25074" cap="flat">
              <a:solidFill>
                <a:schemeClr val="bg2"/>
              </a:solidFill>
              <a:prstDash val="solid"/>
              <a:miter/>
            </a:ln>
          </p:spPr>
          <p:txBody>
            <a:bodyPr rtlCol="0" anchor="ctr"/>
            <a:lstStyle/>
            <a:p>
              <a:endParaRPr lang="en-IL"/>
            </a:p>
          </p:txBody>
        </p:sp>
        <p:sp>
          <p:nvSpPr>
            <p:cNvPr id="20" name="גרפיקה 11">
              <a:extLst>
                <a:ext uri="{FF2B5EF4-FFF2-40B4-BE49-F238E27FC236}">
                  <a16:creationId xmlns:a16="http://schemas.microsoft.com/office/drawing/2014/main" id="{42D55691-05A5-4F8C-99DB-36A9C5B82FE3}"/>
                </a:ext>
              </a:extLst>
            </p:cNvPr>
            <p:cNvSpPr/>
            <p:nvPr/>
          </p:nvSpPr>
          <p:spPr>
            <a:xfrm>
              <a:off x="6986658" y="1125259"/>
              <a:ext cx="30909" cy="179779"/>
            </a:xfrm>
            <a:custGeom>
              <a:avLst/>
              <a:gdLst>
                <a:gd name="connsiteX0" fmla="*/ 0 w 30909"/>
                <a:gd name="connsiteY0" fmla="*/ 0 h 179779"/>
                <a:gd name="connsiteX1" fmla="*/ 30909 w 30909"/>
                <a:gd name="connsiteY1" fmla="*/ 179780 h 179779"/>
              </a:gdLst>
              <a:ahLst/>
              <a:cxnLst>
                <a:cxn ang="0">
                  <a:pos x="connsiteX0" y="connsiteY0"/>
                </a:cxn>
                <a:cxn ang="0">
                  <a:pos x="connsiteX1" y="connsiteY1"/>
                </a:cxn>
              </a:cxnLst>
              <a:rect l="l" t="t" r="r" b="b"/>
              <a:pathLst>
                <a:path w="30909" h="179779">
                  <a:moveTo>
                    <a:pt x="0" y="0"/>
                  </a:moveTo>
                  <a:lnTo>
                    <a:pt x="30909" y="179780"/>
                  </a:lnTo>
                </a:path>
              </a:pathLst>
            </a:custGeom>
            <a:ln w="25074" cap="flat">
              <a:solidFill>
                <a:schemeClr val="bg2"/>
              </a:solidFill>
              <a:prstDash val="solid"/>
              <a:miter/>
            </a:ln>
          </p:spPr>
          <p:txBody>
            <a:bodyPr rtlCol="0" anchor="ctr"/>
            <a:lstStyle/>
            <a:p>
              <a:endParaRPr lang="en-IL"/>
            </a:p>
          </p:txBody>
        </p:sp>
        <p:sp>
          <p:nvSpPr>
            <p:cNvPr id="21" name="גרפיקה 11">
              <a:extLst>
                <a:ext uri="{FF2B5EF4-FFF2-40B4-BE49-F238E27FC236}">
                  <a16:creationId xmlns:a16="http://schemas.microsoft.com/office/drawing/2014/main" id="{B6984982-5F6B-4368-8895-E67492532549}"/>
                </a:ext>
              </a:extLst>
            </p:cNvPr>
            <p:cNvSpPr/>
            <p:nvPr/>
          </p:nvSpPr>
          <p:spPr>
            <a:xfrm>
              <a:off x="6963949" y="1305039"/>
              <a:ext cx="53618" cy="431471"/>
            </a:xfrm>
            <a:custGeom>
              <a:avLst/>
              <a:gdLst>
                <a:gd name="connsiteX0" fmla="*/ 0 w 53618"/>
                <a:gd name="connsiteY0" fmla="*/ 431471 h 431471"/>
                <a:gd name="connsiteX1" fmla="*/ 53619 w 53618"/>
                <a:gd name="connsiteY1" fmla="*/ 0 h 431471"/>
              </a:gdLst>
              <a:ahLst/>
              <a:cxnLst>
                <a:cxn ang="0">
                  <a:pos x="connsiteX0" y="connsiteY0"/>
                </a:cxn>
                <a:cxn ang="0">
                  <a:pos x="connsiteX1" y="connsiteY1"/>
                </a:cxn>
              </a:cxnLst>
              <a:rect l="l" t="t" r="r" b="b"/>
              <a:pathLst>
                <a:path w="53618" h="431471">
                  <a:moveTo>
                    <a:pt x="0" y="431471"/>
                  </a:moveTo>
                  <a:lnTo>
                    <a:pt x="53619" y="0"/>
                  </a:lnTo>
                </a:path>
              </a:pathLst>
            </a:custGeom>
            <a:ln w="25074" cap="flat">
              <a:solidFill>
                <a:schemeClr val="bg2"/>
              </a:solidFill>
              <a:prstDash val="solid"/>
              <a:miter/>
            </a:ln>
          </p:spPr>
          <p:txBody>
            <a:bodyPr rtlCol="0" anchor="ctr"/>
            <a:lstStyle/>
            <a:p>
              <a:endParaRPr lang="en-IL"/>
            </a:p>
          </p:txBody>
        </p:sp>
        <p:sp>
          <p:nvSpPr>
            <p:cNvPr id="23" name="גרפיקה 11">
              <a:extLst>
                <a:ext uri="{FF2B5EF4-FFF2-40B4-BE49-F238E27FC236}">
                  <a16:creationId xmlns:a16="http://schemas.microsoft.com/office/drawing/2014/main" id="{F7F11FA3-41CA-4D09-BB40-DD2A492C9664}"/>
                </a:ext>
              </a:extLst>
            </p:cNvPr>
            <p:cNvSpPr/>
            <p:nvPr/>
          </p:nvSpPr>
          <p:spPr>
            <a:xfrm>
              <a:off x="6963949" y="1392090"/>
              <a:ext cx="266200" cy="344419"/>
            </a:xfrm>
            <a:custGeom>
              <a:avLst/>
              <a:gdLst>
                <a:gd name="connsiteX0" fmla="*/ 266200 w 266200"/>
                <a:gd name="connsiteY0" fmla="*/ 0 h 344419"/>
                <a:gd name="connsiteX1" fmla="*/ 0 w 266200"/>
                <a:gd name="connsiteY1" fmla="*/ 344420 h 344419"/>
              </a:gdLst>
              <a:ahLst/>
              <a:cxnLst>
                <a:cxn ang="0">
                  <a:pos x="connsiteX0" y="connsiteY0"/>
                </a:cxn>
                <a:cxn ang="0">
                  <a:pos x="connsiteX1" y="connsiteY1"/>
                </a:cxn>
              </a:cxnLst>
              <a:rect l="l" t="t" r="r" b="b"/>
              <a:pathLst>
                <a:path w="266200" h="344419">
                  <a:moveTo>
                    <a:pt x="266200" y="0"/>
                  </a:moveTo>
                  <a:lnTo>
                    <a:pt x="0" y="344420"/>
                  </a:lnTo>
                </a:path>
              </a:pathLst>
            </a:custGeom>
            <a:ln w="25074" cap="flat">
              <a:solidFill>
                <a:schemeClr val="bg2"/>
              </a:solidFill>
              <a:prstDash val="solid"/>
              <a:miter/>
            </a:ln>
          </p:spPr>
          <p:txBody>
            <a:bodyPr rtlCol="0" anchor="ctr"/>
            <a:lstStyle/>
            <a:p>
              <a:endParaRPr lang="en-IL"/>
            </a:p>
          </p:txBody>
        </p:sp>
        <p:sp>
          <p:nvSpPr>
            <p:cNvPr id="24" name="גרפיקה 11">
              <a:extLst>
                <a:ext uri="{FF2B5EF4-FFF2-40B4-BE49-F238E27FC236}">
                  <a16:creationId xmlns:a16="http://schemas.microsoft.com/office/drawing/2014/main" id="{1E03C6A4-10FC-453E-B22D-27ECAF78CFF8}"/>
                </a:ext>
              </a:extLst>
            </p:cNvPr>
            <p:cNvSpPr/>
            <p:nvPr/>
          </p:nvSpPr>
          <p:spPr>
            <a:xfrm>
              <a:off x="7467332" y="1383890"/>
              <a:ext cx="75065" cy="11354"/>
            </a:xfrm>
            <a:custGeom>
              <a:avLst/>
              <a:gdLst>
                <a:gd name="connsiteX0" fmla="*/ 0 w 75065"/>
                <a:gd name="connsiteY0" fmla="*/ 0 h 11354"/>
                <a:gd name="connsiteX1" fmla="*/ 75066 w 75065"/>
                <a:gd name="connsiteY1" fmla="*/ 11354 h 11354"/>
              </a:gdLst>
              <a:ahLst/>
              <a:cxnLst>
                <a:cxn ang="0">
                  <a:pos x="connsiteX0" y="connsiteY0"/>
                </a:cxn>
                <a:cxn ang="0">
                  <a:pos x="connsiteX1" y="connsiteY1"/>
                </a:cxn>
              </a:cxnLst>
              <a:rect l="l" t="t" r="r" b="b"/>
              <a:pathLst>
                <a:path w="75065" h="11354">
                  <a:moveTo>
                    <a:pt x="0" y="0"/>
                  </a:moveTo>
                  <a:lnTo>
                    <a:pt x="75066" y="11354"/>
                  </a:lnTo>
                </a:path>
              </a:pathLst>
            </a:custGeom>
            <a:ln w="25074" cap="flat">
              <a:solidFill>
                <a:schemeClr val="bg2"/>
              </a:solidFill>
              <a:prstDash val="solid"/>
              <a:miter/>
            </a:ln>
          </p:spPr>
          <p:txBody>
            <a:bodyPr rtlCol="0" anchor="ctr"/>
            <a:lstStyle/>
            <a:p>
              <a:endParaRPr lang="en-IL"/>
            </a:p>
          </p:txBody>
        </p:sp>
        <p:sp>
          <p:nvSpPr>
            <p:cNvPr id="224" name="גרפיקה 11">
              <a:extLst>
                <a:ext uri="{FF2B5EF4-FFF2-40B4-BE49-F238E27FC236}">
                  <a16:creationId xmlns:a16="http://schemas.microsoft.com/office/drawing/2014/main" id="{DD7D9350-1699-456B-9CD2-E64C8889CF56}"/>
                </a:ext>
              </a:extLst>
            </p:cNvPr>
            <p:cNvSpPr/>
            <p:nvPr/>
          </p:nvSpPr>
          <p:spPr>
            <a:xfrm>
              <a:off x="7432007" y="1306931"/>
              <a:ext cx="129315" cy="22078"/>
            </a:xfrm>
            <a:custGeom>
              <a:avLst/>
              <a:gdLst>
                <a:gd name="connsiteX0" fmla="*/ 0 w 129315"/>
                <a:gd name="connsiteY0" fmla="*/ 22078 h 22078"/>
                <a:gd name="connsiteX1" fmla="*/ 129315 w 129315"/>
                <a:gd name="connsiteY1" fmla="*/ 0 h 22078"/>
              </a:gdLst>
              <a:ahLst/>
              <a:cxnLst>
                <a:cxn ang="0">
                  <a:pos x="connsiteX0" y="connsiteY0"/>
                </a:cxn>
                <a:cxn ang="0">
                  <a:pos x="connsiteX1" y="connsiteY1"/>
                </a:cxn>
              </a:cxnLst>
              <a:rect l="l" t="t" r="r" b="b"/>
              <a:pathLst>
                <a:path w="129315" h="22078">
                  <a:moveTo>
                    <a:pt x="0" y="22078"/>
                  </a:moveTo>
                  <a:lnTo>
                    <a:pt x="129315" y="0"/>
                  </a:lnTo>
                </a:path>
              </a:pathLst>
            </a:custGeom>
            <a:ln w="25074" cap="flat">
              <a:solidFill>
                <a:schemeClr val="bg2"/>
              </a:solidFill>
              <a:prstDash val="solid"/>
              <a:miter/>
            </a:ln>
          </p:spPr>
          <p:txBody>
            <a:bodyPr rtlCol="0" anchor="ctr"/>
            <a:lstStyle/>
            <a:p>
              <a:endParaRPr lang="en-IL"/>
            </a:p>
          </p:txBody>
        </p:sp>
        <p:sp>
          <p:nvSpPr>
            <p:cNvPr id="229" name="גרפיקה 11">
              <a:extLst>
                <a:ext uri="{FF2B5EF4-FFF2-40B4-BE49-F238E27FC236}">
                  <a16:creationId xmlns:a16="http://schemas.microsoft.com/office/drawing/2014/main" id="{03952396-B95F-4780-9C04-164E36185092}"/>
                </a:ext>
              </a:extLst>
            </p:cNvPr>
            <p:cNvSpPr/>
            <p:nvPr/>
          </p:nvSpPr>
          <p:spPr>
            <a:xfrm>
              <a:off x="7461024" y="1238173"/>
              <a:ext cx="21447" cy="34063"/>
            </a:xfrm>
            <a:custGeom>
              <a:avLst/>
              <a:gdLst>
                <a:gd name="connsiteX0" fmla="*/ 0 w 21447"/>
                <a:gd name="connsiteY0" fmla="*/ 34063 h 34063"/>
                <a:gd name="connsiteX1" fmla="*/ 21447 w 21447"/>
                <a:gd name="connsiteY1" fmla="*/ 0 h 34063"/>
              </a:gdLst>
              <a:ahLst/>
              <a:cxnLst>
                <a:cxn ang="0">
                  <a:pos x="connsiteX0" y="connsiteY0"/>
                </a:cxn>
                <a:cxn ang="0">
                  <a:pos x="connsiteX1" y="connsiteY1"/>
                </a:cxn>
              </a:cxnLst>
              <a:rect l="l" t="t" r="r" b="b"/>
              <a:pathLst>
                <a:path w="21447" h="34063">
                  <a:moveTo>
                    <a:pt x="0" y="34063"/>
                  </a:moveTo>
                  <a:lnTo>
                    <a:pt x="21447" y="0"/>
                  </a:lnTo>
                </a:path>
              </a:pathLst>
            </a:custGeom>
            <a:ln w="25074" cap="flat">
              <a:solidFill>
                <a:schemeClr val="bg2"/>
              </a:solidFill>
              <a:prstDash val="solid"/>
              <a:miter/>
            </a:ln>
          </p:spPr>
          <p:txBody>
            <a:bodyPr rtlCol="0" anchor="ctr"/>
            <a:lstStyle/>
            <a:p>
              <a:endParaRPr lang="en-IL"/>
            </a:p>
          </p:txBody>
        </p:sp>
        <p:sp>
          <p:nvSpPr>
            <p:cNvPr id="233" name="גרפיקה 11">
              <a:extLst>
                <a:ext uri="{FF2B5EF4-FFF2-40B4-BE49-F238E27FC236}">
                  <a16:creationId xmlns:a16="http://schemas.microsoft.com/office/drawing/2014/main" id="{3706C791-E2B1-4071-B3F2-F157798CC024}"/>
                </a:ext>
              </a:extLst>
            </p:cNvPr>
            <p:cNvSpPr/>
            <p:nvPr/>
          </p:nvSpPr>
          <p:spPr>
            <a:xfrm>
              <a:off x="6873744" y="1041993"/>
              <a:ext cx="61818" cy="46679"/>
            </a:xfrm>
            <a:custGeom>
              <a:avLst/>
              <a:gdLst>
                <a:gd name="connsiteX0" fmla="*/ 61819 w 61818"/>
                <a:gd name="connsiteY0" fmla="*/ 46680 h 46679"/>
                <a:gd name="connsiteX1" fmla="*/ 0 w 61818"/>
                <a:gd name="connsiteY1" fmla="*/ 0 h 46679"/>
              </a:gdLst>
              <a:ahLst/>
              <a:cxnLst>
                <a:cxn ang="0">
                  <a:pos x="connsiteX0" y="connsiteY0"/>
                </a:cxn>
                <a:cxn ang="0">
                  <a:pos x="connsiteX1" y="connsiteY1"/>
                </a:cxn>
              </a:cxnLst>
              <a:rect l="l" t="t" r="r" b="b"/>
              <a:pathLst>
                <a:path w="61818" h="46679">
                  <a:moveTo>
                    <a:pt x="61819" y="46680"/>
                  </a:moveTo>
                  <a:lnTo>
                    <a:pt x="0" y="0"/>
                  </a:lnTo>
                </a:path>
              </a:pathLst>
            </a:custGeom>
            <a:ln w="25074" cap="flat">
              <a:solidFill>
                <a:schemeClr val="bg2"/>
              </a:solidFill>
              <a:prstDash val="solid"/>
              <a:miter/>
            </a:ln>
          </p:spPr>
          <p:txBody>
            <a:bodyPr rtlCol="0" anchor="ctr"/>
            <a:lstStyle/>
            <a:p>
              <a:endParaRPr lang="en-IL"/>
            </a:p>
          </p:txBody>
        </p:sp>
        <p:sp>
          <p:nvSpPr>
            <p:cNvPr id="236" name="גרפיקה 11">
              <a:extLst>
                <a:ext uri="{FF2B5EF4-FFF2-40B4-BE49-F238E27FC236}">
                  <a16:creationId xmlns:a16="http://schemas.microsoft.com/office/drawing/2014/main" id="{627E054C-C7BD-4E14-B2E3-5227A4288E98}"/>
                </a:ext>
              </a:extLst>
            </p:cNvPr>
            <p:cNvSpPr/>
            <p:nvPr/>
          </p:nvSpPr>
          <p:spPr>
            <a:xfrm>
              <a:off x="6968364" y="1029377"/>
              <a:ext cx="15770" cy="44787"/>
            </a:xfrm>
            <a:custGeom>
              <a:avLst/>
              <a:gdLst>
                <a:gd name="connsiteX0" fmla="*/ 15770 w 15770"/>
                <a:gd name="connsiteY0" fmla="*/ 44787 h 44787"/>
                <a:gd name="connsiteX1" fmla="*/ 0 w 15770"/>
                <a:gd name="connsiteY1" fmla="*/ 0 h 44787"/>
              </a:gdLst>
              <a:ahLst/>
              <a:cxnLst>
                <a:cxn ang="0">
                  <a:pos x="connsiteX0" y="connsiteY0"/>
                </a:cxn>
                <a:cxn ang="0">
                  <a:pos x="connsiteX1" y="connsiteY1"/>
                </a:cxn>
              </a:cxnLst>
              <a:rect l="l" t="t" r="r" b="b"/>
              <a:pathLst>
                <a:path w="15770" h="44787">
                  <a:moveTo>
                    <a:pt x="15770" y="44787"/>
                  </a:moveTo>
                  <a:lnTo>
                    <a:pt x="0" y="0"/>
                  </a:lnTo>
                </a:path>
              </a:pathLst>
            </a:custGeom>
            <a:ln w="25074" cap="flat">
              <a:solidFill>
                <a:schemeClr val="bg2"/>
              </a:solidFill>
              <a:prstDash val="solid"/>
              <a:miter/>
            </a:ln>
          </p:spPr>
          <p:txBody>
            <a:bodyPr rtlCol="0" anchor="ctr"/>
            <a:lstStyle/>
            <a:p>
              <a:endParaRPr lang="en-IL"/>
            </a:p>
          </p:txBody>
        </p:sp>
        <p:sp>
          <p:nvSpPr>
            <p:cNvPr id="237" name="גרפיקה 11">
              <a:extLst>
                <a:ext uri="{FF2B5EF4-FFF2-40B4-BE49-F238E27FC236}">
                  <a16:creationId xmlns:a16="http://schemas.microsoft.com/office/drawing/2014/main" id="{252A6D1D-16D7-498B-86E8-A42E71522311}"/>
                </a:ext>
              </a:extLst>
            </p:cNvPr>
            <p:cNvSpPr/>
            <p:nvPr/>
          </p:nvSpPr>
          <p:spPr>
            <a:xfrm>
              <a:off x="7041538" y="985220"/>
              <a:ext cx="34063" cy="100298"/>
            </a:xfrm>
            <a:custGeom>
              <a:avLst/>
              <a:gdLst>
                <a:gd name="connsiteX0" fmla="*/ 0 w 34063"/>
                <a:gd name="connsiteY0" fmla="*/ 100298 h 100298"/>
                <a:gd name="connsiteX1" fmla="*/ 34064 w 34063"/>
                <a:gd name="connsiteY1" fmla="*/ 0 h 100298"/>
              </a:gdLst>
              <a:ahLst/>
              <a:cxnLst>
                <a:cxn ang="0">
                  <a:pos x="connsiteX0" y="connsiteY0"/>
                </a:cxn>
                <a:cxn ang="0">
                  <a:pos x="connsiteX1" y="connsiteY1"/>
                </a:cxn>
              </a:cxnLst>
              <a:rect l="l" t="t" r="r" b="b"/>
              <a:pathLst>
                <a:path w="34063" h="100298">
                  <a:moveTo>
                    <a:pt x="0" y="100298"/>
                  </a:moveTo>
                  <a:lnTo>
                    <a:pt x="34064" y="0"/>
                  </a:lnTo>
                </a:path>
              </a:pathLst>
            </a:custGeom>
            <a:ln w="25074" cap="flat">
              <a:solidFill>
                <a:schemeClr val="bg2"/>
              </a:solidFill>
              <a:prstDash val="solid"/>
              <a:miter/>
            </a:ln>
          </p:spPr>
          <p:txBody>
            <a:bodyPr rtlCol="0" anchor="ctr"/>
            <a:lstStyle/>
            <a:p>
              <a:endParaRPr lang="en-IL"/>
            </a:p>
          </p:txBody>
        </p:sp>
      </p:grpSp>
      <p:grpSp>
        <p:nvGrpSpPr>
          <p:cNvPr id="238" name="קבוצה 237">
            <a:extLst>
              <a:ext uri="{FF2B5EF4-FFF2-40B4-BE49-F238E27FC236}">
                <a16:creationId xmlns:a16="http://schemas.microsoft.com/office/drawing/2014/main" id="{8E241F44-6BBE-4970-ADE0-17669CFE93F4}"/>
              </a:ext>
            </a:extLst>
          </p:cNvPr>
          <p:cNvGrpSpPr/>
          <p:nvPr/>
        </p:nvGrpSpPr>
        <p:grpSpPr>
          <a:xfrm>
            <a:off x="1695465" y="1143626"/>
            <a:ext cx="594855" cy="679924"/>
            <a:chOff x="1695465" y="1143626"/>
            <a:chExt cx="594855" cy="679924"/>
          </a:xfrm>
        </p:grpSpPr>
        <p:grpSp>
          <p:nvGrpSpPr>
            <p:cNvPr id="239" name="גרפיקה 184">
              <a:extLst>
                <a:ext uri="{FF2B5EF4-FFF2-40B4-BE49-F238E27FC236}">
                  <a16:creationId xmlns:a16="http://schemas.microsoft.com/office/drawing/2014/main" id="{8EAB7129-8EAC-4D2D-88BE-D7943CC48C9B}"/>
                </a:ext>
              </a:extLst>
            </p:cNvPr>
            <p:cNvGrpSpPr/>
            <p:nvPr/>
          </p:nvGrpSpPr>
          <p:grpSpPr>
            <a:xfrm>
              <a:off x="1841544" y="1143626"/>
              <a:ext cx="438241" cy="465860"/>
              <a:chOff x="1841544" y="1143626"/>
              <a:chExt cx="438241" cy="465860"/>
            </a:xfrm>
          </p:grpSpPr>
          <p:sp>
            <p:nvSpPr>
              <p:cNvPr id="278" name="גרפיקה 184">
                <a:extLst>
                  <a:ext uri="{FF2B5EF4-FFF2-40B4-BE49-F238E27FC236}">
                    <a16:creationId xmlns:a16="http://schemas.microsoft.com/office/drawing/2014/main" id="{D95DD8B3-9FDA-4013-9E19-FA509F7A40D7}"/>
                  </a:ext>
                </a:extLst>
              </p:cNvPr>
              <p:cNvSpPr/>
              <p:nvPr/>
            </p:nvSpPr>
            <p:spPr>
              <a:xfrm>
                <a:off x="1856237" y="1158864"/>
                <a:ext cx="411269" cy="435383"/>
              </a:xfrm>
              <a:custGeom>
                <a:avLst/>
                <a:gdLst>
                  <a:gd name="connsiteX0" fmla="*/ 217843 w 411269"/>
                  <a:gd name="connsiteY0" fmla="*/ 435384 h 435383"/>
                  <a:gd name="connsiteX1" fmla="*/ 72715 w 411269"/>
                  <a:gd name="connsiteY1" fmla="*/ 388943 h 435383"/>
                  <a:gd name="connsiteX2" fmla="*/ 53123 w 411269"/>
                  <a:gd name="connsiteY2" fmla="*/ 339599 h 435383"/>
                  <a:gd name="connsiteX3" fmla="*/ 52397 w 411269"/>
                  <a:gd name="connsiteY3" fmla="*/ 312751 h 435383"/>
                  <a:gd name="connsiteX4" fmla="*/ 44415 w 411269"/>
                  <a:gd name="connsiteY4" fmla="*/ 306220 h 435383"/>
                  <a:gd name="connsiteX5" fmla="*/ 40061 w 411269"/>
                  <a:gd name="connsiteY5" fmla="*/ 304769 h 435383"/>
                  <a:gd name="connsiteX6" fmla="*/ 24823 w 411269"/>
                  <a:gd name="connsiteY6" fmla="*/ 298964 h 435383"/>
                  <a:gd name="connsiteX7" fmla="*/ 877 w 411269"/>
                  <a:gd name="connsiteY7" fmla="*/ 265584 h 435383"/>
                  <a:gd name="connsiteX8" fmla="*/ 13213 w 411269"/>
                  <a:gd name="connsiteY8" fmla="*/ 218418 h 435383"/>
                  <a:gd name="connsiteX9" fmla="*/ 24823 w 411269"/>
                  <a:gd name="connsiteY9" fmla="*/ 208259 h 435383"/>
                  <a:gd name="connsiteX10" fmla="*/ 38610 w 411269"/>
                  <a:gd name="connsiteY10" fmla="*/ 175605 h 435383"/>
                  <a:gd name="connsiteX11" fmla="*/ 77069 w 411269"/>
                  <a:gd name="connsiteY11" fmla="*/ 54423 h 435383"/>
                  <a:gd name="connsiteX12" fmla="*/ 196799 w 411269"/>
                  <a:gd name="connsiteY12" fmla="*/ 0 h 435383"/>
                  <a:gd name="connsiteX13" fmla="*/ 242515 w 411269"/>
                  <a:gd name="connsiteY13" fmla="*/ 5079 h 435383"/>
                  <a:gd name="connsiteX14" fmla="*/ 262833 w 411269"/>
                  <a:gd name="connsiteY14" fmla="*/ 10885 h 435383"/>
                  <a:gd name="connsiteX15" fmla="*/ 271540 w 411269"/>
                  <a:gd name="connsiteY15" fmla="*/ 13787 h 435383"/>
                  <a:gd name="connsiteX16" fmla="*/ 346281 w 411269"/>
                  <a:gd name="connsiteY16" fmla="*/ 47167 h 435383"/>
                  <a:gd name="connsiteX17" fmla="*/ 410137 w 411269"/>
                  <a:gd name="connsiteY17" fmla="*/ 197374 h 435383"/>
                  <a:gd name="connsiteX18" fmla="*/ 374581 w 411269"/>
                  <a:gd name="connsiteY18" fmla="*/ 276469 h 435383"/>
                  <a:gd name="connsiteX19" fmla="*/ 367325 w 411269"/>
                  <a:gd name="connsiteY19" fmla="*/ 312025 h 435383"/>
                  <a:gd name="connsiteX20" fmla="*/ 349909 w 411269"/>
                  <a:gd name="connsiteY20" fmla="*/ 377333 h 435383"/>
                  <a:gd name="connsiteX21" fmla="*/ 320884 w 411269"/>
                  <a:gd name="connsiteY21" fmla="*/ 387492 h 435383"/>
                  <a:gd name="connsiteX22" fmla="*/ 309273 w 411269"/>
                  <a:gd name="connsiteY22" fmla="*/ 386040 h 435383"/>
                  <a:gd name="connsiteX23" fmla="*/ 295486 w 411269"/>
                  <a:gd name="connsiteY23" fmla="*/ 382412 h 435383"/>
                  <a:gd name="connsiteX24" fmla="*/ 294035 w 411269"/>
                  <a:gd name="connsiteY24" fmla="*/ 382412 h 435383"/>
                  <a:gd name="connsiteX25" fmla="*/ 290407 w 411269"/>
                  <a:gd name="connsiteY25" fmla="*/ 381686 h 435383"/>
                  <a:gd name="connsiteX26" fmla="*/ 283876 w 411269"/>
                  <a:gd name="connsiteY26" fmla="*/ 386040 h 435383"/>
                  <a:gd name="connsiteX27" fmla="*/ 268638 w 411269"/>
                  <a:gd name="connsiteY27" fmla="*/ 408535 h 435383"/>
                  <a:gd name="connsiteX28" fmla="*/ 227276 w 411269"/>
                  <a:gd name="connsiteY28" fmla="*/ 434658 h 435383"/>
                  <a:gd name="connsiteX29" fmla="*/ 217843 w 411269"/>
                  <a:gd name="connsiteY29" fmla="*/ 435384 h 435383"/>
                  <a:gd name="connsiteX30" fmla="*/ 190269 w 411269"/>
                  <a:gd name="connsiteY30" fmla="*/ 351210 h 435383"/>
                  <a:gd name="connsiteX31" fmla="*/ 190269 w 411269"/>
                  <a:gd name="connsiteY31" fmla="*/ 349033 h 435383"/>
                  <a:gd name="connsiteX32" fmla="*/ 183012 w 411269"/>
                  <a:gd name="connsiteY32" fmla="*/ 309122 h 435383"/>
                  <a:gd name="connsiteX33" fmla="*/ 178658 w 411269"/>
                  <a:gd name="connsiteY33" fmla="*/ 307671 h 435383"/>
                  <a:gd name="connsiteX34" fmla="*/ 149633 w 411269"/>
                  <a:gd name="connsiteY34" fmla="*/ 338874 h 435383"/>
                  <a:gd name="connsiteX35" fmla="*/ 151084 w 411269"/>
                  <a:gd name="connsiteY35" fmla="*/ 338874 h 435383"/>
                  <a:gd name="connsiteX36" fmla="*/ 155438 w 411269"/>
                  <a:gd name="connsiteY36" fmla="*/ 338148 h 435383"/>
                  <a:gd name="connsiteX37" fmla="*/ 166322 w 411269"/>
                  <a:gd name="connsiteY37" fmla="*/ 335971 h 435383"/>
                  <a:gd name="connsiteX38" fmla="*/ 186640 w 411269"/>
                  <a:gd name="connsiteY38" fmla="*/ 348307 h 435383"/>
                  <a:gd name="connsiteX39" fmla="*/ 189543 w 411269"/>
                  <a:gd name="connsiteY39" fmla="*/ 350484 h 435383"/>
                  <a:gd name="connsiteX40" fmla="*/ 190269 w 411269"/>
                  <a:gd name="connsiteY40" fmla="*/ 351210 h 43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1269" h="435383">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w="7199" cap="flat">
                <a:noFill/>
                <a:prstDash val="solid"/>
                <a:miter/>
              </a:ln>
            </p:spPr>
            <p:txBody>
              <a:bodyPr rtlCol="0" anchor="ctr"/>
              <a:lstStyle/>
              <a:p>
                <a:endParaRPr lang="en-IL"/>
              </a:p>
            </p:txBody>
          </p:sp>
          <p:sp>
            <p:nvSpPr>
              <p:cNvPr id="284" name="גרפיקה 184">
                <a:extLst>
                  <a:ext uri="{FF2B5EF4-FFF2-40B4-BE49-F238E27FC236}">
                    <a16:creationId xmlns:a16="http://schemas.microsoft.com/office/drawing/2014/main" id="{3E145067-B8E4-4931-A603-E3A1CBFF47FB}"/>
                  </a:ext>
                </a:extLst>
              </p:cNvPr>
              <p:cNvSpPr/>
              <p:nvPr/>
            </p:nvSpPr>
            <p:spPr>
              <a:xfrm>
                <a:off x="1841544" y="1143626"/>
                <a:ext cx="438241" cy="465860"/>
              </a:xfrm>
              <a:custGeom>
                <a:avLst/>
                <a:gdLst>
                  <a:gd name="connsiteX0" fmla="*/ 211493 w 438241"/>
                  <a:gd name="connsiteY0" fmla="*/ 29026 h 465860"/>
                  <a:gd name="connsiteX1" fmla="*/ 253580 w 438241"/>
                  <a:gd name="connsiteY1" fmla="*/ 34105 h 465860"/>
                  <a:gd name="connsiteX2" fmla="*/ 281154 w 438241"/>
                  <a:gd name="connsiteY2" fmla="*/ 42087 h 465860"/>
                  <a:gd name="connsiteX3" fmla="*/ 350815 w 438241"/>
                  <a:gd name="connsiteY3" fmla="*/ 73290 h 465860"/>
                  <a:gd name="connsiteX4" fmla="*/ 409592 w 438241"/>
                  <a:gd name="connsiteY4" fmla="*/ 210435 h 465860"/>
                  <a:gd name="connsiteX5" fmla="*/ 377664 w 438241"/>
                  <a:gd name="connsiteY5" fmla="*/ 280823 h 465860"/>
                  <a:gd name="connsiteX6" fmla="*/ 366780 w 438241"/>
                  <a:gd name="connsiteY6" fmla="*/ 330892 h 465860"/>
                  <a:gd name="connsiteX7" fmla="*/ 353718 w 438241"/>
                  <a:gd name="connsiteY7" fmla="*/ 380961 h 465860"/>
                  <a:gd name="connsiteX8" fmla="*/ 333400 w 438241"/>
                  <a:gd name="connsiteY8" fmla="*/ 387492 h 465860"/>
                  <a:gd name="connsiteX9" fmla="*/ 324692 w 438241"/>
                  <a:gd name="connsiteY9" fmla="*/ 386766 h 465860"/>
                  <a:gd name="connsiteX10" fmla="*/ 310905 w 438241"/>
                  <a:gd name="connsiteY10" fmla="*/ 383138 h 465860"/>
                  <a:gd name="connsiteX11" fmla="*/ 303649 w 438241"/>
                  <a:gd name="connsiteY11" fmla="*/ 381686 h 465860"/>
                  <a:gd name="connsiteX12" fmla="*/ 285508 w 438241"/>
                  <a:gd name="connsiteY12" fmla="*/ 391120 h 465860"/>
                  <a:gd name="connsiteX13" fmla="*/ 269544 w 438241"/>
                  <a:gd name="connsiteY13" fmla="*/ 415791 h 465860"/>
                  <a:gd name="connsiteX14" fmla="*/ 240518 w 438241"/>
                  <a:gd name="connsiteY14" fmla="*/ 433932 h 465860"/>
                  <a:gd name="connsiteX15" fmla="*/ 232536 w 438241"/>
                  <a:gd name="connsiteY15" fmla="*/ 433932 h 465860"/>
                  <a:gd name="connsiteX16" fmla="*/ 95390 w 438241"/>
                  <a:gd name="connsiteY16" fmla="*/ 389668 h 465860"/>
                  <a:gd name="connsiteX17" fmla="*/ 81603 w 438241"/>
                  <a:gd name="connsiteY17" fmla="*/ 353386 h 465860"/>
                  <a:gd name="connsiteX18" fmla="*/ 80878 w 438241"/>
                  <a:gd name="connsiteY18" fmla="*/ 322910 h 465860"/>
                  <a:gd name="connsiteX19" fmla="*/ 63462 w 438241"/>
                  <a:gd name="connsiteY19" fmla="*/ 304769 h 465860"/>
                  <a:gd name="connsiteX20" fmla="*/ 46047 w 438241"/>
                  <a:gd name="connsiteY20" fmla="*/ 297512 h 465860"/>
                  <a:gd name="connsiteX21" fmla="*/ 38790 w 438241"/>
                  <a:gd name="connsiteY21" fmla="*/ 239461 h 465860"/>
                  <a:gd name="connsiteX22" fmla="*/ 48224 w 438241"/>
                  <a:gd name="connsiteY22" fmla="*/ 230753 h 465860"/>
                  <a:gd name="connsiteX23" fmla="*/ 67090 w 438241"/>
                  <a:gd name="connsiteY23" fmla="*/ 185038 h 465860"/>
                  <a:gd name="connsiteX24" fmla="*/ 101921 w 438241"/>
                  <a:gd name="connsiteY24" fmla="*/ 75467 h 465860"/>
                  <a:gd name="connsiteX25" fmla="*/ 211493 w 438241"/>
                  <a:gd name="connsiteY25" fmla="*/ 29026 h 465860"/>
                  <a:gd name="connsiteX26" fmla="*/ 165777 w 438241"/>
                  <a:gd name="connsiteY26" fmla="*/ 368625 h 465860"/>
                  <a:gd name="connsiteX27" fmla="*/ 174485 w 438241"/>
                  <a:gd name="connsiteY27" fmla="*/ 367174 h 465860"/>
                  <a:gd name="connsiteX28" fmla="*/ 181741 w 438241"/>
                  <a:gd name="connsiteY28" fmla="*/ 365722 h 465860"/>
                  <a:gd name="connsiteX29" fmla="*/ 191175 w 438241"/>
                  <a:gd name="connsiteY29" fmla="*/ 372979 h 465860"/>
                  <a:gd name="connsiteX30" fmla="*/ 200608 w 438241"/>
                  <a:gd name="connsiteY30" fmla="*/ 380961 h 465860"/>
                  <a:gd name="connsiteX31" fmla="*/ 213670 w 438241"/>
                  <a:gd name="connsiteY31" fmla="*/ 379510 h 465860"/>
                  <a:gd name="connsiteX32" fmla="*/ 220926 w 438241"/>
                  <a:gd name="connsiteY32" fmla="*/ 362094 h 465860"/>
                  <a:gd name="connsiteX33" fmla="*/ 212944 w 438241"/>
                  <a:gd name="connsiteY33" fmla="*/ 319281 h 465860"/>
                  <a:gd name="connsiteX34" fmla="*/ 203511 w 438241"/>
                  <a:gd name="connsiteY34" fmla="*/ 309848 h 465860"/>
                  <a:gd name="connsiteX35" fmla="*/ 202785 w 438241"/>
                  <a:gd name="connsiteY35" fmla="*/ 309848 h 465860"/>
                  <a:gd name="connsiteX36" fmla="*/ 202785 w 438241"/>
                  <a:gd name="connsiteY36" fmla="*/ 309848 h 465860"/>
                  <a:gd name="connsiteX37" fmla="*/ 199882 w 438241"/>
                  <a:gd name="connsiteY37" fmla="*/ 309122 h 465860"/>
                  <a:gd name="connsiteX38" fmla="*/ 194077 w 438241"/>
                  <a:gd name="connsiteY38" fmla="*/ 306946 h 465860"/>
                  <a:gd name="connsiteX39" fmla="*/ 187547 w 438241"/>
                  <a:gd name="connsiteY39" fmla="*/ 309848 h 465860"/>
                  <a:gd name="connsiteX40" fmla="*/ 153441 w 438241"/>
                  <a:gd name="connsiteY40" fmla="*/ 345404 h 465860"/>
                  <a:gd name="connsiteX41" fmla="*/ 157070 w 438241"/>
                  <a:gd name="connsiteY41" fmla="*/ 364997 h 465860"/>
                  <a:gd name="connsiteX42" fmla="*/ 165777 w 438241"/>
                  <a:gd name="connsiteY42" fmla="*/ 368625 h 465860"/>
                  <a:gd name="connsiteX43" fmla="*/ 211493 w 438241"/>
                  <a:gd name="connsiteY43" fmla="*/ 0 h 465860"/>
                  <a:gd name="connsiteX44" fmla="*/ 211493 w 438241"/>
                  <a:gd name="connsiteY44" fmla="*/ 0 h 465860"/>
                  <a:gd name="connsiteX45" fmla="*/ 80878 w 438241"/>
                  <a:gd name="connsiteY45" fmla="*/ 59502 h 465860"/>
                  <a:gd name="connsiteX46" fmla="*/ 38790 w 438241"/>
                  <a:gd name="connsiteY46" fmla="*/ 193020 h 465860"/>
                  <a:gd name="connsiteX47" fmla="*/ 30083 w 438241"/>
                  <a:gd name="connsiteY47" fmla="*/ 211887 h 465860"/>
                  <a:gd name="connsiteX48" fmla="*/ 17021 w 438241"/>
                  <a:gd name="connsiteY48" fmla="*/ 224223 h 465860"/>
                  <a:gd name="connsiteX49" fmla="*/ 1057 w 438241"/>
                  <a:gd name="connsiteY49" fmla="*/ 283725 h 465860"/>
                  <a:gd name="connsiteX50" fmla="*/ 32260 w 438241"/>
                  <a:gd name="connsiteY50" fmla="*/ 327263 h 465860"/>
                  <a:gd name="connsiteX51" fmla="*/ 48949 w 438241"/>
                  <a:gd name="connsiteY51" fmla="*/ 334520 h 465860"/>
                  <a:gd name="connsiteX52" fmla="*/ 52578 w 438241"/>
                  <a:gd name="connsiteY52" fmla="*/ 335971 h 465860"/>
                  <a:gd name="connsiteX53" fmla="*/ 52578 w 438241"/>
                  <a:gd name="connsiteY53" fmla="*/ 354112 h 465860"/>
                  <a:gd name="connsiteX54" fmla="*/ 77975 w 438241"/>
                  <a:gd name="connsiteY54" fmla="*/ 416517 h 465860"/>
                  <a:gd name="connsiteX55" fmla="*/ 231811 w 438241"/>
                  <a:gd name="connsiteY55" fmla="*/ 465861 h 465860"/>
                  <a:gd name="connsiteX56" fmla="*/ 240518 w 438241"/>
                  <a:gd name="connsiteY56" fmla="*/ 465861 h 465860"/>
                  <a:gd name="connsiteX57" fmla="*/ 294216 w 438241"/>
                  <a:gd name="connsiteY57" fmla="*/ 431756 h 465860"/>
                  <a:gd name="connsiteX58" fmla="*/ 305826 w 438241"/>
                  <a:gd name="connsiteY58" fmla="*/ 413615 h 465860"/>
                  <a:gd name="connsiteX59" fmla="*/ 318887 w 438241"/>
                  <a:gd name="connsiteY59" fmla="*/ 416517 h 465860"/>
                  <a:gd name="connsiteX60" fmla="*/ 333400 w 438241"/>
                  <a:gd name="connsiteY60" fmla="*/ 417968 h 465860"/>
                  <a:gd name="connsiteX61" fmla="*/ 371859 w 438241"/>
                  <a:gd name="connsiteY61" fmla="*/ 404181 h 465860"/>
                  <a:gd name="connsiteX62" fmla="*/ 393628 w 438241"/>
                  <a:gd name="connsiteY62" fmla="*/ 322910 h 465860"/>
                  <a:gd name="connsiteX63" fmla="*/ 397982 w 438241"/>
                  <a:gd name="connsiteY63" fmla="*/ 301866 h 465860"/>
                  <a:gd name="connsiteX64" fmla="*/ 437167 w 438241"/>
                  <a:gd name="connsiteY64" fmla="*/ 214789 h 465860"/>
                  <a:gd name="connsiteX65" fmla="*/ 367505 w 438241"/>
                  <a:gd name="connsiteY65" fmla="*/ 51520 h 465860"/>
                  <a:gd name="connsiteX66" fmla="*/ 287685 w 438241"/>
                  <a:gd name="connsiteY66" fmla="*/ 15238 h 465860"/>
                  <a:gd name="connsiteX67" fmla="*/ 280428 w 438241"/>
                  <a:gd name="connsiteY67" fmla="*/ 13062 h 465860"/>
                  <a:gd name="connsiteX68" fmla="*/ 258659 w 438241"/>
                  <a:gd name="connsiteY68" fmla="*/ 6531 h 465860"/>
                  <a:gd name="connsiteX69" fmla="*/ 211493 w 438241"/>
                  <a:gd name="connsiteY69" fmla="*/ 0 h 465860"/>
                  <a:gd name="connsiteX70" fmla="*/ 211493 w 438241"/>
                  <a:gd name="connsiteY70" fmla="*/ 0 h 4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241" h="465860">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bg2"/>
              </a:solidFill>
              <a:ln w="7199" cap="flat">
                <a:noFill/>
                <a:prstDash val="solid"/>
                <a:miter/>
              </a:ln>
            </p:spPr>
            <p:txBody>
              <a:bodyPr rtlCol="0" anchor="ctr"/>
              <a:lstStyle/>
              <a:p>
                <a:endParaRPr lang="en-IL"/>
              </a:p>
            </p:txBody>
          </p:sp>
        </p:grpSp>
        <p:sp>
          <p:nvSpPr>
            <p:cNvPr id="241" name="גרפיקה 184">
              <a:extLst>
                <a:ext uri="{FF2B5EF4-FFF2-40B4-BE49-F238E27FC236}">
                  <a16:creationId xmlns:a16="http://schemas.microsoft.com/office/drawing/2014/main" id="{1309A839-7BFB-4C8D-B149-7569558EA2FE}"/>
                </a:ext>
              </a:extLst>
            </p:cNvPr>
            <p:cNvSpPr/>
            <p:nvPr/>
          </p:nvSpPr>
          <p:spPr>
            <a:xfrm>
              <a:off x="1695465" y="1411387"/>
              <a:ext cx="594855" cy="412163"/>
            </a:xfrm>
            <a:custGeom>
              <a:avLst/>
              <a:gdLst>
                <a:gd name="connsiteX0" fmla="*/ 475850 w 594855"/>
                <a:gd name="connsiteY0" fmla="*/ 412163 h 412163"/>
                <a:gd name="connsiteX1" fmla="*/ 436666 w 594855"/>
                <a:gd name="connsiteY1" fmla="*/ 391120 h 412163"/>
                <a:gd name="connsiteX2" fmla="*/ 430861 w 594855"/>
                <a:gd name="connsiteY2" fmla="*/ 380961 h 412163"/>
                <a:gd name="connsiteX3" fmla="*/ 386597 w 594855"/>
                <a:gd name="connsiteY3" fmla="*/ 330166 h 412163"/>
                <a:gd name="connsiteX4" fmla="*/ 343784 w 594855"/>
                <a:gd name="connsiteY4" fmla="*/ 296787 h 412163"/>
                <a:gd name="connsiteX5" fmla="*/ 282830 w 594855"/>
                <a:gd name="connsiteY5" fmla="*/ 248894 h 412163"/>
                <a:gd name="connsiteX6" fmla="*/ 282830 w 594855"/>
                <a:gd name="connsiteY6" fmla="*/ 248894 h 412163"/>
                <a:gd name="connsiteX7" fmla="*/ 212443 w 594855"/>
                <a:gd name="connsiteY7" fmla="*/ 254699 h 412163"/>
                <a:gd name="connsiteX8" fmla="*/ 135525 w 594855"/>
                <a:gd name="connsiteY8" fmla="*/ 260505 h 412163"/>
                <a:gd name="connsiteX9" fmla="*/ 82554 w 594855"/>
                <a:gd name="connsiteY9" fmla="*/ 278646 h 412163"/>
                <a:gd name="connsiteX10" fmla="*/ 57156 w 594855"/>
                <a:gd name="connsiteY10" fmla="*/ 285176 h 412163"/>
                <a:gd name="connsiteX11" fmla="*/ 20874 w 594855"/>
                <a:gd name="connsiteY11" fmla="*/ 264858 h 412163"/>
                <a:gd name="connsiteX12" fmla="*/ 11441 w 594855"/>
                <a:gd name="connsiteY12" fmla="*/ 231479 h 412163"/>
                <a:gd name="connsiteX13" fmla="*/ 7087 w 594855"/>
                <a:gd name="connsiteY13" fmla="*/ 214789 h 412163"/>
                <a:gd name="connsiteX14" fmla="*/ 10715 w 594855"/>
                <a:gd name="connsiteY14" fmla="*/ 166171 h 412163"/>
                <a:gd name="connsiteX15" fmla="*/ 44820 w 594855"/>
                <a:gd name="connsiteY15" fmla="*/ 149482 h 412163"/>
                <a:gd name="connsiteX16" fmla="*/ 58607 w 594855"/>
                <a:gd name="connsiteY16" fmla="*/ 151659 h 412163"/>
                <a:gd name="connsiteX17" fmla="*/ 86182 w 594855"/>
                <a:gd name="connsiteY17" fmla="*/ 163269 h 412163"/>
                <a:gd name="connsiteX18" fmla="*/ 155843 w 594855"/>
                <a:gd name="connsiteY18" fmla="*/ 179233 h 412163"/>
                <a:gd name="connsiteX19" fmla="*/ 168179 w 594855"/>
                <a:gd name="connsiteY19" fmla="*/ 179233 h 412163"/>
                <a:gd name="connsiteX20" fmla="*/ 188497 w 594855"/>
                <a:gd name="connsiteY20" fmla="*/ 178507 h 412163"/>
                <a:gd name="connsiteX21" fmla="*/ 174710 w 594855"/>
                <a:gd name="connsiteY21" fmla="*/ 169074 h 412163"/>
                <a:gd name="connsiteX22" fmla="*/ 121738 w 594855"/>
                <a:gd name="connsiteY22" fmla="*/ 134243 h 412163"/>
                <a:gd name="connsiteX23" fmla="*/ 97066 w 594855"/>
                <a:gd name="connsiteY23" fmla="*/ 124810 h 412163"/>
                <a:gd name="connsiteX24" fmla="*/ 83279 w 594855"/>
                <a:gd name="connsiteY24" fmla="*/ 120456 h 412163"/>
                <a:gd name="connsiteX25" fmla="*/ 45546 w 594855"/>
                <a:gd name="connsiteY25" fmla="*/ 93607 h 412163"/>
                <a:gd name="connsiteX26" fmla="*/ 39015 w 594855"/>
                <a:gd name="connsiteY26" fmla="*/ 60954 h 412163"/>
                <a:gd name="connsiteX27" fmla="*/ 57156 w 594855"/>
                <a:gd name="connsiteY27" fmla="*/ 32654 h 412163"/>
                <a:gd name="connsiteX28" fmla="*/ 71669 w 594855"/>
                <a:gd name="connsiteY28" fmla="*/ 28300 h 412163"/>
                <a:gd name="connsiteX29" fmla="*/ 81102 w 594855"/>
                <a:gd name="connsiteY29" fmla="*/ 22495 h 412163"/>
                <a:gd name="connsiteX30" fmla="*/ 91987 w 594855"/>
                <a:gd name="connsiteY30" fmla="*/ 9433 h 412163"/>
                <a:gd name="connsiteX31" fmla="*/ 115933 w 594855"/>
                <a:gd name="connsiteY31" fmla="*/ 0 h 412163"/>
                <a:gd name="connsiteX32" fmla="*/ 140605 w 594855"/>
                <a:gd name="connsiteY32" fmla="*/ 10159 h 412163"/>
                <a:gd name="connsiteX33" fmla="*/ 155118 w 594855"/>
                <a:gd name="connsiteY33" fmla="*/ 30477 h 412163"/>
                <a:gd name="connsiteX34" fmla="*/ 199382 w 594855"/>
                <a:gd name="connsiteY34" fmla="*/ 88528 h 412163"/>
                <a:gd name="connsiteX35" fmla="*/ 266866 w 594855"/>
                <a:gd name="connsiteY35" fmla="*/ 141500 h 412163"/>
                <a:gd name="connsiteX36" fmla="*/ 307502 w 594855"/>
                <a:gd name="connsiteY36" fmla="*/ 173428 h 412163"/>
                <a:gd name="connsiteX37" fmla="*/ 383694 w 594855"/>
                <a:gd name="connsiteY37" fmla="*/ 167623 h 412163"/>
                <a:gd name="connsiteX38" fmla="*/ 462063 w 594855"/>
                <a:gd name="connsiteY38" fmla="*/ 161818 h 412163"/>
                <a:gd name="connsiteX39" fmla="*/ 510681 w 594855"/>
                <a:gd name="connsiteY39" fmla="*/ 142225 h 412163"/>
                <a:gd name="connsiteX40" fmla="*/ 534627 w 594855"/>
                <a:gd name="connsiteY40" fmla="*/ 131341 h 412163"/>
                <a:gd name="connsiteX41" fmla="*/ 542609 w 594855"/>
                <a:gd name="connsiteY41" fmla="*/ 130615 h 412163"/>
                <a:gd name="connsiteX42" fmla="*/ 578165 w 594855"/>
                <a:gd name="connsiteY42" fmla="*/ 164720 h 412163"/>
                <a:gd name="connsiteX43" fmla="*/ 578165 w 594855"/>
                <a:gd name="connsiteY43" fmla="*/ 174154 h 412163"/>
                <a:gd name="connsiteX44" fmla="*/ 578165 w 594855"/>
                <a:gd name="connsiteY44" fmla="*/ 174879 h 412163"/>
                <a:gd name="connsiteX45" fmla="*/ 581794 w 594855"/>
                <a:gd name="connsiteY45" fmla="*/ 182861 h 412163"/>
                <a:gd name="connsiteX46" fmla="*/ 594855 w 594855"/>
                <a:gd name="connsiteY46" fmla="*/ 214064 h 412163"/>
                <a:gd name="connsiteX47" fmla="*/ 580342 w 594855"/>
                <a:gd name="connsiteY47" fmla="*/ 245266 h 412163"/>
                <a:gd name="connsiteX48" fmla="*/ 545512 w 594855"/>
                <a:gd name="connsiteY48" fmla="*/ 256876 h 412163"/>
                <a:gd name="connsiteX49" fmla="*/ 533901 w 594855"/>
                <a:gd name="connsiteY49" fmla="*/ 256151 h 412163"/>
                <a:gd name="connsiteX50" fmla="*/ 514309 w 594855"/>
                <a:gd name="connsiteY50" fmla="*/ 251797 h 412163"/>
                <a:gd name="connsiteX51" fmla="*/ 456258 w 594855"/>
                <a:gd name="connsiteY51" fmla="*/ 242364 h 412163"/>
                <a:gd name="connsiteX52" fmla="*/ 446825 w 594855"/>
                <a:gd name="connsiteY52" fmla="*/ 242364 h 412163"/>
                <a:gd name="connsiteX53" fmla="*/ 401835 w 594855"/>
                <a:gd name="connsiteY53" fmla="*/ 243815 h 412163"/>
                <a:gd name="connsiteX54" fmla="*/ 402561 w 594855"/>
                <a:gd name="connsiteY54" fmla="*/ 244541 h 412163"/>
                <a:gd name="connsiteX55" fmla="*/ 426507 w 594855"/>
                <a:gd name="connsiteY55" fmla="*/ 261956 h 412163"/>
                <a:gd name="connsiteX56" fmla="*/ 500522 w 594855"/>
                <a:gd name="connsiteY56" fmla="*/ 289530 h 412163"/>
                <a:gd name="connsiteX57" fmla="*/ 533176 w 594855"/>
                <a:gd name="connsiteY57" fmla="*/ 298964 h 412163"/>
                <a:gd name="connsiteX58" fmla="*/ 552768 w 594855"/>
                <a:gd name="connsiteY58" fmla="*/ 355563 h 412163"/>
                <a:gd name="connsiteX59" fmla="*/ 536804 w 594855"/>
                <a:gd name="connsiteY59" fmla="*/ 372253 h 412163"/>
                <a:gd name="connsiteX60" fmla="*/ 515035 w 594855"/>
                <a:gd name="connsiteY60" fmla="*/ 391845 h 412163"/>
                <a:gd name="connsiteX61" fmla="*/ 475850 w 594855"/>
                <a:gd name="connsiteY61" fmla="*/ 412163 h 41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4855" h="412163">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w="28575" cap="flat">
              <a:solidFill>
                <a:schemeClr val="bg2"/>
              </a:solidFill>
              <a:prstDash val="solid"/>
              <a:miter/>
            </a:ln>
          </p:spPr>
          <p:txBody>
            <a:bodyPr rtlCol="0" anchor="ctr"/>
            <a:lstStyle/>
            <a:p>
              <a:endParaRPr lang="en-IL"/>
            </a:p>
          </p:txBody>
        </p:sp>
        <p:grpSp>
          <p:nvGrpSpPr>
            <p:cNvPr id="250" name="גרפיקה 184">
              <a:extLst>
                <a:ext uri="{FF2B5EF4-FFF2-40B4-BE49-F238E27FC236}">
                  <a16:creationId xmlns:a16="http://schemas.microsoft.com/office/drawing/2014/main" id="{DF67408E-4308-4A21-AD7C-DEE714FA6CC1}"/>
                </a:ext>
              </a:extLst>
            </p:cNvPr>
            <p:cNvGrpSpPr/>
            <p:nvPr/>
          </p:nvGrpSpPr>
          <p:grpSpPr>
            <a:xfrm>
              <a:off x="1899429" y="1330841"/>
              <a:ext cx="133833" cy="113199"/>
              <a:chOff x="1899429" y="1330841"/>
              <a:chExt cx="133833" cy="113199"/>
            </a:xfrm>
          </p:grpSpPr>
          <p:sp>
            <p:nvSpPr>
              <p:cNvPr id="270" name="גרפיקה 184">
                <a:extLst>
                  <a:ext uri="{FF2B5EF4-FFF2-40B4-BE49-F238E27FC236}">
                    <a16:creationId xmlns:a16="http://schemas.microsoft.com/office/drawing/2014/main" id="{D56822C4-C052-46BA-AC10-BD483178E67C}"/>
                  </a:ext>
                </a:extLst>
              </p:cNvPr>
              <p:cNvSpPr/>
              <p:nvPr/>
            </p:nvSpPr>
            <p:spPr>
              <a:xfrm>
                <a:off x="1914331" y="1344628"/>
                <a:ext cx="104367" cy="84899"/>
              </a:xfrm>
              <a:custGeom>
                <a:avLst/>
                <a:gdLst>
                  <a:gd name="connsiteX0" fmla="*/ 58159 w 104367"/>
                  <a:gd name="connsiteY0" fmla="*/ 84900 h 84899"/>
                  <a:gd name="connsiteX1" fmla="*/ 9541 w 104367"/>
                  <a:gd name="connsiteY1" fmla="*/ 66033 h 84899"/>
                  <a:gd name="connsiteX2" fmla="*/ 108 w 104367"/>
                  <a:gd name="connsiteY2" fmla="*/ 39185 h 84899"/>
                  <a:gd name="connsiteX3" fmla="*/ 19700 w 104367"/>
                  <a:gd name="connsiteY3" fmla="*/ 4354 h 84899"/>
                  <a:gd name="connsiteX4" fmla="*/ 32036 w 104367"/>
                  <a:gd name="connsiteY4" fmla="*/ 0 h 84899"/>
                  <a:gd name="connsiteX5" fmla="*/ 36390 w 104367"/>
                  <a:gd name="connsiteY5" fmla="*/ 726 h 84899"/>
                  <a:gd name="connsiteX6" fmla="*/ 46549 w 104367"/>
                  <a:gd name="connsiteY6" fmla="*/ 2903 h 84899"/>
                  <a:gd name="connsiteX7" fmla="*/ 49452 w 104367"/>
                  <a:gd name="connsiteY7" fmla="*/ 3628 h 84899"/>
                  <a:gd name="connsiteX8" fmla="*/ 51629 w 104367"/>
                  <a:gd name="connsiteY8" fmla="*/ 4354 h 84899"/>
                  <a:gd name="connsiteX9" fmla="*/ 95167 w 104367"/>
                  <a:gd name="connsiteY9" fmla="*/ 26849 h 84899"/>
                  <a:gd name="connsiteX10" fmla="*/ 100972 w 104367"/>
                  <a:gd name="connsiteY10" fmla="*/ 58051 h 84899"/>
                  <a:gd name="connsiteX11" fmla="*/ 60336 w 104367"/>
                  <a:gd name="connsiteY11" fmla="*/ 84900 h 84899"/>
                  <a:gd name="connsiteX12" fmla="*/ 58159 w 104367"/>
                  <a:gd name="connsiteY12" fmla="*/ 84900 h 8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67" h="84899">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77" name="גרפיקה 184">
                <a:extLst>
                  <a:ext uri="{FF2B5EF4-FFF2-40B4-BE49-F238E27FC236}">
                    <a16:creationId xmlns:a16="http://schemas.microsoft.com/office/drawing/2014/main" id="{BA97962C-C010-4CDC-96DC-04B2392127BF}"/>
                  </a:ext>
                </a:extLst>
              </p:cNvPr>
              <p:cNvSpPr/>
              <p:nvPr/>
            </p:nvSpPr>
            <p:spPr>
              <a:xfrm>
                <a:off x="1899429" y="1330841"/>
                <a:ext cx="133833" cy="113199"/>
              </a:xfrm>
              <a:custGeom>
                <a:avLst/>
                <a:gdLst>
                  <a:gd name="connsiteX0" fmla="*/ 47664 w 133833"/>
                  <a:gd name="connsiteY0" fmla="*/ 29026 h 113199"/>
                  <a:gd name="connsiteX1" fmla="*/ 49841 w 133833"/>
                  <a:gd name="connsiteY1" fmla="*/ 29026 h 113199"/>
                  <a:gd name="connsiteX2" fmla="*/ 59274 w 133833"/>
                  <a:gd name="connsiteY2" fmla="*/ 31203 h 113199"/>
                  <a:gd name="connsiteX3" fmla="*/ 60725 w 133833"/>
                  <a:gd name="connsiteY3" fmla="*/ 31928 h 113199"/>
                  <a:gd name="connsiteX4" fmla="*/ 61451 w 133833"/>
                  <a:gd name="connsiteY4" fmla="*/ 32654 h 113199"/>
                  <a:gd name="connsiteX5" fmla="*/ 99910 w 133833"/>
                  <a:gd name="connsiteY5" fmla="*/ 52246 h 113199"/>
                  <a:gd name="connsiteX6" fmla="*/ 102087 w 133833"/>
                  <a:gd name="connsiteY6" fmla="*/ 66033 h 113199"/>
                  <a:gd name="connsiteX7" fmla="*/ 74513 w 133833"/>
                  <a:gd name="connsiteY7" fmla="*/ 84900 h 113199"/>
                  <a:gd name="connsiteX8" fmla="*/ 72336 w 133833"/>
                  <a:gd name="connsiteY8" fmla="*/ 84900 h 113199"/>
                  <a:gd name="connsiteX9" fmla="*/ 33151 w 133833"/>
                  <a:gd name="connsiteY9" fmla="*/ 71113 h 113199"/>
                  <a:gd name="connsiteX10" fmla="*/ 28072 w 133833"/>
                  <a:gd name="connsiteY10" fmla="*/ 56600 h 113199"/>
                  <a:gd name="connsiteX11" fmla="*/ 42585 w 133833"/>
                  <a:gd name="connsiteY11" fmla="*/ 31203 h 113199"/>
                  <a:gd name="connsiteX12" fmla="*/ 47664 w 133833"/>
                  <a:gd name="connsiteY12" fmla="*/ 29026 h 113199"/>
                  <a:gd name="connsiteX13" fmla="*/ 47664 w 133833"/>
                  <a:gd name="connsiteY13" fmla="*/ 0 h 113199"/>
                  <a:gd name="connsiteX14" fmla="*/ 25895 w 133833"/>
                  <a:gd name="connsiteY14" fmla="*/ 7256 h 113199"/>
                  <a:gd name="connsiteX15" fmla="*/ 497 w 133833"/>
                  <a:gd name="connsiteY15" fmla="*/ 51520 h 113199"/>
                  <a:gd name="connsiteX16" fmla="*/ 13559 w 133833"/>
                  <a:gd name="connsiteY16" fmla="*/ 89979 h 113199"/>
                  <a:gd name="connsiteX17" fmla="*/ 72336 w 133833"/>
                  <a:gd name="connsiteY17" fmla="*/ 113200 h 113199"/>
                  <a:gd name="connsiteX18" fmla="*/ 75238 w 133833"/>
                  <a:gd name="connsiteY18" fmla="*/ 113200 h 113199"/>
                  <a:gd name="connsiteX19" fmla="*/ 128936 w 133833"/>
                  <a:gd name="connsiteY19" fmla="*/ 78369 h 113199"/>
                  <a:gd name="connsiteX20" fmla="*/ 120228 w 133833"/>
                  <a:gd name="connsiteY20" fmla="*/ 30477 h 113199"/>
                  <a:gd name="connsiteX21" fmla="*/ 68708 w 133833"/>
                  <a:gd name="connsiteY21" fmla="*/ 3628 h 113199"/>
                  <a:gd name="connsiteX22" fmla="*/ 54195 w 133833"/>
                  <a:gd name="connsiteY22" fmla="*/ 726 h 113199"/>
                  <a:gd name="connsiteX23" fmla="*/ 47664 w 133833"/>
                  <a:gd name="connsiteY23" fmla="*/ 0 h 113199"/>
                  <a:gd name="connsiteX24" fmla="*/ 47664 w 133833"/>
                  <a:gd name="connsiteY24" fmla="*/ 0 h 11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33" h="113199">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bg2"/>
              </a:solidFill>
              <a:ln w="7199" cap="flat">
                <a:noFill/>
                <a:prstDash val="solid"/>
                <a:miter/>
              </a:ln>
            </p:spPr>
            <p:txBody>
              <a:bodyPr rtlCol="0" anchor="ctr"/>
              <a:lstStyle/>
              <a:p>
                <a:endParaRPr lang="en-IL"/>
              </a:p>
            </p:txBody>
          </p:sp>
        </p:grpSp>
        <p:grpSp>
          <p:nvGrpSpPr>
            <p:cNvPr id="251" name="גרפיקה 184">
              <a:extLst>
                <a:ext uri="{FF2B5EF4-FFF2-40B4-BE49-F238E27FC236}">
                  <a16:creationId xmlns:a16="http://schemas.microsoft.com/office/drawing/2014/main" id="{812E6BAD-47C5-4467-92DC-E249E760D1E5}"/>
                </a:ext>
              </a:extLst>
            </p:cNvPr>
            <p:cNvGrpSpPr/>
            <p:nvPr/>
          </p:nvGrpSpPr>
          <p:grpSpPr>
            <a:xfrm>
              <a:off x="2075367" y="1388892"/>
              <a:ext cx="129350" cy="111748"/>
              <a:chOff x="2075367" y="1388892"/>
              <a:chExt cx="129350" cy="111748"/>
            </a:xfrm>
          </p:grpSpPr>
          <p:sp>
            <p:nvSpPr>
              <p:cNvPr id="256" name="גרפיקה 184">
                <a:extLst>
                  <a:ext uri="{FF2B5EF4-FFF2-40B4-BE49-F238E27FC236}">
                    <a16:creationId xmlns:a16="http://schemas.microsoft.com/office/drawing/2014/main" id="{86D607B9-1972-4D19-8D36-A40D35AAEE08}"/>
                  </a:ext>
                </a:extLst>
              </p:cNvPr>
              <p:cNvSpPr/>
              <p:nvPr/>
            </p:nvSpPr>
            <p:spPr>
              <a:xfrm>
                <a:off x="2090210" y="1403404"/>
                <a:ext cx="100729" cy="82722"/>
              </a:xfrm>
              <a:custGeom>
                <a:avLst/>
                <a:gdLst>
                  <a:gd name="connsiteX0" fmla="*/ 60787 w 100729"/>
                  <a:gd name="connsiteY0" fmla="*/ 82723 h 82722"/>
                  <a:gd name="connsiteX1" fmla="*/ 31036 w 100729"/>
                  <a:gd name="connsiteY1" fmla="*/ 74741 h 82722"/>
                  <a:gd name="connsiteX2" fmla="*/ 5639 w 100729"/>
                  <a:gd name="connsiteY2" fmla="*/ 53697 h 82722"/>
                  <a:gd name="connsiteX3" fmla="*/ 4188 w 100729"/>
                  <a:gd name="connsiteY3" fmla="*/ 12336 h 82722"/>
                  <a:gd name="connsiteX4" fmla="*/ 25231 w 100729"/>
                  <a:gd name="connsiteY4" fmla="*/ 0 h 82722"/>
                  <a:gd name="connsiteX5" fmla="*/ 70221 w 100729"/>
                  <a:gd name="connsiteY5" fmla="*/ 5805 h 82722"/>
                  <a:gd name="connsiteX6" fmla="*/ 76026 w 100729"/>
                  <a:gd name="connsiteY6" fmla="*/ 7256 h 82722"/>
                  <a:gd name="connsiteX7" fmla="*/ 100698 w 100729"/>
                  <a:gd name="connsiteY7" fmla="*/ 39185 h 82722"/>
                  <a:gd name="connsiteX8" fmla="*/ 68770 w 100729"/>
                  <a:gd name="connsiteY8" fmla="*/ 81997 h 82722"/>
                  <a:gd name="connsiteX9" fmla="*/ 60787 w 100729"/>
                  <a:gd name="connsiteY9" fmla="*/ 82723 h 82722"/>
                  <a:gd name="connsiteX10" fmla="*/ 60787 w 100729"/>
                  <a:gd name="connsiteY10" fmla="*/ 82723 h 8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29" h="82722">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69" name="גרפיקה 184">
                <a:extLst>
                  <a:ext uri="{FF2B5EF4-FFF2-40B4-BE49-F238E27FC236}">
                    <a16:creationId xmlns:a16="http://schemas.microsoft.com/office/drawing/2014/main" id="{E87E2BBE-E42E-476A-9678-191FA9E02C78}"/>
                  </a:ext>
                </a:extLst>
              </p:cNvPr>
              <p:cNvSpPr/>
              <p:nvPr/>
            </p:nvSpPr>
            <p:spPr>
              <a:xfrm>
                <a:off x="2075367" y="1388892"/>
                <a:ext cx="129350" cy="111748"/>
              </a:xfrm>
              <a:custGeom>
                <a:avLst/>
                <a:gdLst>
                  <a:gd name="connsiteX0" fmla="*/ 40074 w 129350"/>
                  <a:gd name="connsiteY0" fmla="*/ 29026 h 111748"/>
                  <a:gd name="connsiteX1" fmla="*/ 40074 w 129350"/>
                  <a:gd name="connsiteY1" fmla="*/ 29026 h 111748"/>
                  <a:gd name="connsiteX2" fmla="*/ 81436 w 129350"/>
                  <a:gd name="connsiteY2" fmla="*/ 34105 h 111748"/>
                  <a:gd name="connsiteX3" fmla="*/ 82162 w 129350"/>
                  <a:gd name="connsiteY3" fmla="*/ 34105 h 111748"/>
                  <a:gd name="connsiteX4" fmla="*/ 83613 w 129350"/>
                  <a:gd name="connsiteY4" fmla="*/ 34831 h 111748"/>
                  <a:gd name="connsiteX5" fmla="*/ 86515 w 129350"/>
                  <a:gd name="connsiteY5" fmla="*/ 35556 h 111748"/>
                  <a:gd name="connsiteX6" fmla="*/ 100303 w 129350"/>
                  <a:gd name="connsiteY6" fmla="*/ 54423 h 111748"/>
                  <a:gd name="connsiteX7" fmla="*/ 80710 w 129350"/>
                  <a:gd name="connsiteY7" fmla="*/ 82723 h 111748"/>
                  <a:gd name="connsiteX8" fmla="*/ 74905 w 129350"/>
                  <a:gd name="connsiteY8" fmla="*/ 83449 h 111748"/>
                  <a:gd name="connsiteX9" fmla="*/ 51685 w 129350"/>
                  <a:gd name="connsiteY9" fmla="*/ 76918 h 111748"/>
                  <a:gd name="connsiteX10" fmla="*/ 32818 w 129350"/>
                  <a:gd name="connsiteY10" fmla="*/ 62405 h 111748"/>
                  <a:gd name="connsiteX11" fmla="*/ 31367 w 129350"/>
                  <a:gd name="connsiteY11" fmla="*/ 33379 h 111748"/>
                  <a:gd name="connsiteX12" fmla="*/ 40074 w 129350"/>
                  <a:gd name="connsiteY12" fmla="*/ 29026 h 111748"/>
                  <a:gd name="connsiteX13" fmla="*/ 40074 w 129350"/>
                  <a:gd name="connsiteY13" fmla="*/ 0 h 111748"/>
                  <a:gd name="connsiteX14" fmla="*/ 5244 w 129350"/>
                  <a:gd name="connsiteY14" fmla="*/ 21044 h 111748"/>
                  <a:gd name="connsiteX15" fmla="*/ 7421 w 129350"/>
                  <a:gd name="connsiteY15" fmla="*/ 74741 h 111748"/>
                  <a:gd name="connsiteX16" fmla="*/ 39349 w 129350"/>
                  <a:gd name="connsiteY16" fmla="*/ 102315 h 111748"/>
                  <a:gd name="connsiteX17" fmla="*/ 75631 w 129350"/>
                  <a:gd name="connsiteY17" fmla="*/ 111749 h 111748"/>
                  <a:gd name="connsiteX18" fmla="*/ 85790 w 129350"/>
                  <a:gd name="connsiteY18" fmla="*/ 111023 h 111748"/>
                  <a:gd name="connsiteX19" fmla="*/ 129328 w 129350"/>
                  <a:gd name="connsiteY19" fmla="*/ 53697 h 111748"/>
                  <a:gd name="connsiteX20" fmla="*/ 94497 w 129350"/>
                  <a:gd name="connsiteY20" fmla="*/ 7982 h 111748"/>
                  <a:gd name="connsiteX21" fmla="*/ 90144 w 129350"/>
                  <a:gd name="connsiteY21" fmla="*/ 6531 h 111748"/>
                  <a:gd name="connsiteX22" fmla="*/ 40074 w 129350"/>
                  <a:gd name="connsiteY22" fmla="*/ 0 h 111748"/>
                  <a:gd name="connsiteX23" fmla="*/ 40074 w 129350"/>
                  <a:gd name="connsiteY23" fmla="*/ 0 h 111748"/>
                  <a:gd name="connsiteX24" fmla="*/ 40074 w 129350"/>
                  <a:gd name="connsiteY24" fmla="*/ 0 h 11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350" h="111748">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bg2"/>
              </a:solidFill>
              <a:ln w="7199" cap="flat">
                <a:noFill/>
                <a:prstDash val="solid"/>
                <a:miter/>
              </a:ln>
            </p:spPr>
            <p:txBody>
              <a:bodyPr rtlCol="0" anchor="ctr"/>
              <a:lstStyle/>
              <a:p>
                <a:endParaRPr lang="en-IL"/>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305425" y="1259844"/>
            <a:ext cx="6487401" cy="3118200"/>
          </a:xfrm>
        </p:spPr>
        <p:txBody>
          <a:bodyPr anchor="t"/>
          <a:lstStyle/>
          <a:p>
            <a:pPr marL="133350" indent="0">
              <a:buNone/>
            </a:pPr>
            <a:r>
              <a:rPr lang="he-IL" sz="1600" b="1" dirty="0">
                <a:solidFill>
                  <a:schemeClr val="accent1"/>
                </a:solidFill>
              </a:rPr>
              <a:t>אופציה 1</a:t>
            </a:r>
            <a:r>
              <a:rPr lang="he-IL" sz="1600" dirty="0">
                <a:solidFill>
                  <a:schemeClr val="tx1"/>
                </a:solidFill>
              </a:rPr>
              <a:t>: </a:t>
            </a:r>
            <a:r>
              <a:rPr lang="he-IL" sz="1600" dirty="0"/>
              <a:t>שימוש במשתנה המייצג "סוג אובייקט"</a:t>
            </a:r>
          </a:p>
          <a:p>
            <a:pPr marL="133350" indent="0">
              <a:buNone/>
            </a:pPr>
            <a:endParaRPr lang="he-IL" sz="1600" dirty="0"/>
          </a:p>
          <a:p>
            <a:pPr marL="133350" indent="0">
              <a:buNone/>
            </a:pPr>
            <a:endParaRPr lang="he-IL" sz="1600" dirty="0"/>
          </a:p>
          <a:p>
            <a:pPr marL="133350" indent="0">
              <a:buNone/>
            </a:pPr>
            <a:endParaRPr lang="he-IL" sz="1600" dirty="0"/>
          </a:p>
          <a:p>
            <a:pPr marL="133350" indent="0">
              <a:buNone/>
            </a:pPr>
            <a:endParaRPr lang="he-IL" sz="1600" dirty="0"/>
          </a:p>
          <a:p>
            <a:pPr marL="133350" indent="0">
              <a:buNone/>
            </a:pPr>
            <a:r>
              <a:rPr lang="he-IL" sz="1600" dirty="0"/>
              <a:t>מה יודפס בריצת תוכנית זו?</a:t>
            </a:r>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פולימורפיזם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103835" y="1771046"/>
            <a:ext cx="4243954" cy="2961636"/>
            <a:chOff x="539999" y="2088763"/>
            <a:chExt cx="3445789" cy="2529299"/>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8"/>
              <a:ext cx="3445788" cy="2521324"/>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Clean() { std::</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SimpleStack</a:t>
              </a:r>
              <a:r>
                <a:rPr lang="en-US" sz="900" dirty="0">
                  <a:solidFill>
                    <a:srgbClr val="A31515"/>
                  </a:solidFill>
                  <a:latin typeface="Consolas" panose="020B0609020204030204" pitchFamily="49" charset="0"/>
                </a:rPr>
                <a:t>::Clean\n"</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DebugStack</a:t>
              </a:r>
              <a:r>
                <a:rPr lang="en-US" sz="900" dirty="0">
                  <a:solidFill>
                    <a:srgbClr val="2B91AF"/>
                  </a:solidFill>
                  <a:latin typeface="Consolas" panose="020B0609020204030204" pitchFamily="49" charset="0"/>
                </a:rPr>
                <a:t> </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Clean() { std::</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DebugStack</a:t>
              </a:r>
              <a:r>
                <a:rPr lang="en-US" sz="900" dirty="0">
                  <a:solidFill>
                    <a:srgbClr val="A31515"/>
                  </a:solidFill>
                  <a:latin typeface="Consolas" panose="020B0609020204030204" pitchFamily="49" charset="0"/>
                </a:rPr>
                <a:t>::Clean\n"</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GeneralStackCleaner</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ptrStack</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type</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if</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type</a:t>
              </a:r>
              <a:r>
                <a:rPr lang="en-US" sz="900" dirty="0">
                  <a:solidFill>
                    <a:srgbClr val="000000"/>
                  </a:solidFill>
                  <a:latin typeface="Consolas" panose="020B0609020204030204" pitchFamily="49" charset="0"/>
                </a:rPr>
                <a:t> == 0)</a:t>
              </a:r>
            </a:p>
            <a:p>
              <a:pPr algn="l" rtl="0"/>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a:t>
              </a:r>
              <a:r>
                <a:rPr lang="en-US" sz="900" dirty="0" err="1">
                  <a:solidFill>
                    <a:srgbClr val="808080"/>
                  </a:solidFill>
                  <a:latin typeface="Consolas" panose="020B0609020204030204" pitchFamily="49" charset="0"/>
                </a:rPr>
                <a:t>ptrStack</a:t>
              </a:r>
              <a:r>
                <a:rPr lang="en-US" sz="900" dirty="0">
                  <a:solidFill>
                    <a:srgbClr val="000000"/>
                  </a:solidFill>
                  <a:latin typeface="Consolas" panose="020B0609020204030204" pitchFamily="49" charset="0"/>
                </a:rPr>
                <a:t>)-&gt;Clean();</a:t>
              </a:r>
            </a:p>
            <a:p>
              <a:pPr algn="l" rtl="0"/>
              <a:r>
                <a:rPr lang="en-US" sz="900" dirty="0">
                  <a:solidFill>
                    <a:srgbClr val="0000FF"/>
                  </a:solidFill>
                  <a:latin typeface="Consolas" panose="020B0609020204030204" pitchFamily="49" charset="0"/>
                </a:rPr>
                <a:t>   else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type</a:t>
              </a:r>
              <a:r>
                <a:rPr lang="en-US" sz="900" dirty="0">
                  <a:solidFill>
                    <a:srgbClr val="000000"/>
                  </a:solidFill>
                  <a:latin typeface="Consolas" panose="020B0609020204030204" pitchFamily="49" charset="0"/>
                </a:rPr>
                <a:t> == 1)</a:t>
              </a:r>
            </a:p>
            <a:p>
              <a:pPr algn="l" rtl="0"/>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DebugStack</a:t>
              </a:r>
              <a:r>
                <a:rPr lang="en-US" sz="900" dirty="0">
                  <a:solidFill>
                    <a:srgbClr val="000000"/>
                  </a:solidFill>
                  <a:latin typeface="Consolas" panose="020B0609020204030204" pitchFamily="49" charset="0"/>
                </a:rPr>
                <a:t>*)</a:t>
              </a:r>
              <a:r>
                <a:rPr lang="en-US" sz="900" dirty="0" err="1">
                  <a:solidFill>
                    <a:srgbClr val="808080"/>
                  </a:solidFill>
                  <a:latin typeface="Consolas" panose="020B0609020204030204" pitchFamily="49" charset="0"/>
                </a:rPr>
                <a:t>ptrStack</a:t>
              </a:r>
              <a:r>
                <a:rPr lang="en-US" sz="900" dirty="0">
                  <a:solidFill>
                    <a:srgbClr val="000000"/>
                  </a:solidFill>
                  <a:latin typeface="Consolas" panose="020B0609020204030204" pitchFamily="49" charset="0"/>
                </a:rPr>
                <a:t>)-&gt;Clean();</a:t>
              </a:r>
            </a:p>
            <a:p>
              <a:pPr algn="l" rtl="0"/>
              <a:r>
                <a:rPr lang="en-US" sz="900" dirty="0">
                  <a:solidFill>
                    <a:srgbClr val="000000"/>
                  </a:solidFill>
                  <a:latin typeface="Consolas" panose="020B0609020204030204" pitchFamily="49" charset="0"/>
                </a:rPr>
                <a:t>}</a:t>
              </a:r>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B0383476-70E7-406F-8390-31D56AF2970D}"/>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579819A6-647B-4420-B139-41CE9BB820FD}"/>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167EF070-43E7-4356-997B-CA3DA13EEBB2}"/>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21C5D43E-5680-4E09-A5B3-4ED39ADC745B}"/>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4542B485-31D7-42D9-BD85-E41B96C4F5AD}"/>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C44E215D-0816-4B04-A385-E77DAE8C3334}"/>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6DE31477-CB69-4F3E-AB25-CF2C2DBB84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C95EA82C-4151-4710-8710-52E4533C479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71761429-527D-4D64-BD78-1F6911F34ED6}"/>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4159717D-EE67-43F0-ABDB-89CE013D66B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89730CC2-088B-426A-8CC4-5D01DF7C63A5}"/>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240489A6-2827-4034-8320-DE31F04D6DDF}"/>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42" name="Google Shape;364;p28">
            <a:extLst>
              <a:ext uri="{FF2B5EF4-FFF2-40B4-BE49-F238E27FC236}">
                <a16:creationId xmlns:a16="http://schemas.microsoft.com/office/drawing/2014/main" id="{3629392D-B712-4752-8D5C-C7602C9F0A96}"/>
              </a:ext>
            </a:extLst>
          </p:cNvPr>
          <p:cNvGrpSpPr/>
          <p:nvPr/>
        </p:nvGrpSpPr>
        <p:grpSpPr>
          <a:xfrm>
            <a:off x="5554280" y="3127261"/>
            <a:ext cx="2727824" cy="1608614"/>
            <a:chOff x="540000" y="2088763"/>
            <a:chExt cx="2727824" cy="1608614"/>
          </a:xfrm>
        </p:grpSpPr>
        <p:sp>
          <p:nvSpPr>
            <p:cNvPr id="43" name="Google Shape;365;p28">
              <a:extLst>
                <a:ext uri="{FF2B5EF4-FFF2-40B4-BE49-F238E27FC236}">
                  <a16:creationId xmlns:a16="http://schemas.microsoft.com/office/drawing/2014/main" id="{86024A20-7CFF-4AB9-9ABD-40864E1F273C}"/>
                </a:ext>
              </a:extLst>
            </p:cNvPr>
            <p:cNvSpPr/>
            <p:nvPr/>
          </p:nvSpPr>
          <p:spPr>
            <a:xfrm>
              <a:off x="540000" y="2096738"/>
              <a:ext cx="2727823" cy="160063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 </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DebugStack</a:t>
              </a:r>
              <a:r>
                <a:rPr lang="en-US" sz="1100" dirty="0">
                  <a:solidFill>
                    <a:srgbClr val="000000"/>
                  </a:solidFill>
                  <a:latin typeface="Consolas" panose="020B0609020204030204" pitchFamily="49" charset="0"/>
                </a:rPr>
                <a:t> ds;</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GeneralStackCleaner</a:t>
              </a:r>
              <a:r>
                <a:rPr lang="en-US" sz="1100" dirty="0">
                  <a:solidFill>
                    <a:srgbClr val="000000"/>
                  </a:solidFill>
                  <a:latin typeface="Consolas" panose="020B0609020204030204" pitchFamily="49" charset="0"/>
                </a:rPr>
                <a:t>(&amp;ds, 2);</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44" name="Google Shape;366;p28">
              <a:extLst>
                <a:ext uri="{FF2B5EF4-FFF2-40B4-BE49-F238E27FC236}">
                  <a16:creationId xmlns:a16="http://schemas.microsoft.com/office/drawing/2014/main" id="{BDCB30CC-9F1F-4075-9548-F74473CAF960}"/>
                </a:ext>
              </a:extLst>
            </p:cNvPr>
            <p:cNvSpPr/>
            <p:nvPr/>
          </p:nvSpPr>
          <p:spPr>
            <a:xfrm>
              <a:off x="540000" y="2088763"/>
              <a:ext cx="2727824"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367;p28">
              <a:extLst>
                <a:ext uri="{FF2B5EF4-FFF2-40B4-BE49-F238E27FC236}">
                  <a16:creationId xmlns:a16="http://schemas.microsoft.com/office/drawing/2014/main" id="{7AEAD591-488D-47EF-AF61-81DFED41A103}"/>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368;p28">
              <a:extLst>
                <a:ext uri="{FF2B5EF4-FFF2-40B4-BE49-F238E27FC236}">
                  <a16:creationId xmlns:a16="http://schemas.microsoft.com/office/drawing/2014/main" id="{99C1833C-0689-4137-A604-D02C6D3A84B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369;p28">
              <a:extLst>
                <a:ext uri="{FF2B5EF4-FFF2-40B4-BE49-F238E27FC236}">
                  <a16:creationId xmlns:a16="http://schemas.microsoft.com/office/drawing/2014/main" id="{CF775DC4-F401-4E77-A034-299ECB80B339}"/>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 name="Google Shape;332;p25">
            <a:extLst>
              <a:ext uri="{FF2B5EF4-FFF2-40B4-BE49-F238E27FC236}">
                <a16:creationId xmlns:a16="http://schemas.microsoft.com/office/drawing/2014/main" id="{5E28ADE0-6B95-4358-8A5D-A6AF4C4375E8}"/>
              </a:ext>
            </a:extLst>
          </p:cNvPr>
          <p:cNvSpPr/>
          <p:nvPr/>
        </p:nvSpPr>
        <p:spPr>
          <a:xfrm>
            <a:off x="1728012" y="4630286"/>
            <a:ext cx="2169725" cy="34495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mn-cs"/>
                <a:sym typeface="Arimo"/>
              </a:rPr>
              <a:t>העברת סוג האובייקט לפונקציה</a:t>
            </a:r>
            <a:endParaRPr lang="en-US" sz="1200" dirty="0">
              <a:solidFill>
                <a:schemeClr val="dk1"/>
              </a:solidFill>
              <a:latin typeface="Arimo"/>
              <a:ea typeface="Arimo"/>
              <a:cs typeface="+mn-cs"/>
              <a:sym typeface="Arimo"/>
            </a:endParaRPr>
          </a:p>
        </p:txBody>
      </p:sp>
      <p:cxnSp>
        <p:nvCxnSpPr>
          <p:cNvPr id="49" name="Google Shape;333;p25">
            <a:extLst>
              <a:ext uri="{FF2B5EF4-FFF2-40B4-BE49-F238E27FC236}">
                <a16:creationId xmlns:a16="http://schemas.microsoft.com/office/drawing/2014/main" id="{B4E351BC-55F8-45CB-AF9B-C4D9863DBCC8}"/>
              </a:ext>
            </a:extLst>
          </p:cNvPr>
          <p:cNvCxnSpPr>
            <a:cxnSpLocks/>
            <a:endCxn id="48" idx="3"/>
          </p:cNvCxnSpPr>
          <p:nvPr/>
        </p:nvCxnSpPr>
        <p:spPr>
          <a:xfrm flipH="1">
            <a:off x="3897737" y="3857966"/>
            <a:ext cx="321210" cy="944798"/>
          </a:xfrm>
          <a:prstGeom prst="straightConnector1">
            <a:avLst/>
          </a:prstGeom>
          <a:noFill/>
          <a:ln w="19050" cap="flat" cmpd="sng">
            <a:solidFill>
              <a:schemeClr val="accent1"/>
            </a:solidFill>
            <a:prstDash val="solid"/>
            <a:round/>
            <a:headEnd type="none" w="med" len="med"/>
            <a:tailEnd type="none" w="med" len="med"/>
          </a:ln>
        </p:spPr>
      </p:cxnSp>
      <p:grpSp>
        <p:nvGrpSpPr>
          <p:cNvPr id="52" name="קבוצה 429">
            <a:extLst>
              <a:ext uri="{FF2B5EF4-FFF2-40B4-BE49-F238E27FC236}">
                <a16:creationId xmlns:a16="http://schemas.microsoft.com/office/drawing/2014/main" id="{66F6F658-52ED-429A-A8F5-39BB87427F5A}"/>
              </a:ext>
            </a:extLst>
          </p:cNvPr>
          <p:cNvGrpSpPr/>
          <p:nvPr/>
        </p:nvGrpSpPr>
        <p:grpSpPr>
          <a:xfrm>
            <a:off x="4572000" y="3925519"/>
            <a:ext cx="691970" cy="704767"/>
            <a:chOff x="1270397" y="3443391"/>
            <a:chExt cx="691970" cy="704767"/>
          </a:xfrm>
        </p:grpSpPr>
        <p:sp>
          <p:nvSpPr>
            <p:cNvPr id="53" name="גרפיקה 426">
              <a:extLst>
                <a:ext uri="{FF2B5EF4-FFF2-40B4-BE49-F238E27FC236}">
                  <a16:creationId xmlns:a16="http://schemas.microsoft.com/office/drawing/2014/main" id="{1C31269E-70AF-490A-920F-20CE7303A5E5}"/>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54" name="גרפיקה 426">
              <a:extLst>
                <a:ext uri="{FF2B5EF4-FFF2-40B4-BE49-F238E27FC236}">
                  <a16:creationId xmlns:a16="http://schemas.microsoft.com/office/drawing/2014/main" id="{1C629B02-DDC2-44BA-A77C-EFABC5BB9B3D}"/>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spTree>
    <p:extLst>
      <p:ext uri="{BB962C8B-B14F-4D97-AF65-F5344CB8AC3E}">
        <p14:creationId xmlns:p14="http://schemas.microsoft.com/office/powerpoint/2010/main" val="379707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305425" y="1259844"/>
            <a:ext cx="6487401" cy="3118200"/>
          </a:xfrm>
        </p:spPr>
        <p:txBody>
          <a:bodyPr anchor="t"/>
          <a:lstStyle/>
          <a:p>
            <a:pPr marL="133350" indent="0">
              <a:buNone/>
            </a:pPr>
            <a:r>
              <a:rPr lang="he-IL" sz="1600" b="1" dirty="0">
                <a:solidFill>
                  <a:schemeClr val="bg2"/>
                </a:solidFill>
              </a:rPr>
              <a:t>אופציה 2</a:t>
            </a:r>
            <a:r>
              <a:rPr lang="he-IL" sz="1600" dirty="0">
                <a:solidFill>
                  <a:schemeClr val="tx1"/>
                </a:solidFill>
              </a:rPr>
              <a:t>: </a:t>
            </a:r>
            <a:r>
              <a:rPr lang="he-IL" sz="1600" dirty="0"/>
              <a:t>שימוש במנגנון הירושה</a:t>
            </a:r>
          </a:p>
          <a:p>
            <a:pPr marL="133350" indent="0">
              <a:buNone/>
            </a:pPr>
            <a:endParaRPr lang="he-IL" sz="1600" dirty="0"/>
          </a:p>
          <a:p>
            <a:pPr marL="133350" indent="0">
              <a:buNone/>
            </a:pPr>
            <a:endParaRPr lang="he-IL" sz="1600" dirty="0"/>
          </a:p>
          <a:p>
            <a:pPr marL="133350" indent="0">
              <a:buNone/>
            </a:pPr>
            <a:endParaRPr lang="he-IL" sz="1600" dirty="0"/>
          </a:p>
          <a:p>
            <a:pPr marL="133350" indent="0">
              <a:buNone/>
            </a:pPr>
            <a:endParaRPr lang="he-IL" sz="1600" dirty="0"/>
          </a:p>
          <a:p>
            <a:pPr marL="133350" indent="0">
              <a:buNone/>
            </a:pPr>
            <a:r>
              <a:rPr lang="he-IL" sz="1600" dirty="0"/>
              <a:t>מה יודפס בריצת תוכנית זו?</a:t>
            </a:r>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פולימורפיזם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009292" y="1416408"/>
            <a:ext cx="4243954" cy="3439748"/>
            <a:chOff x="539999" y="2088763"/>
            <a:chExt cx="3445789" cy="2529299"/>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8"/>
              <a:ext cx="3445788" cy="2521324"/>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Clean()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std::</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SimpleStack</a:t>
              </a:r>
              <a:r>
                <a:rPr lang="en-US" sz="900" dirty="0">
                  <a:solidFill>
                    <a:srgbClr val="A31515"/>
                  </a:solidFill>
                  <a:latin typeface="Consolas" panose="020B0609020204030204" pitchFamily="49" charset="0"/>
                </a:rPr>
                <a:t>::Clean\n"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DebugStack</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2B91AF"/>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Clean()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std::</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DebugStack</a:t>
              </a:r>
              <a:r>
                <a:rPr lang="en-US" sz="900" dirty="0">
                  <a:solidFill>
                    <a:srgbClr val="A31515"/>
                  </a:solidFill>
                  <a:latin typeface="Consolas" panose="020B0609020204030204" pitchFamily="49" charset="0"/>
                </a:rPr>
                <a:t>::Clean\n"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GeneralStackCleaner</a:t>
              </a:r>
              <a:r>
                <a:rPr lang="en-US" sz="900" dirty="0">
                  <a:solidFill>
                    <a:srgbClr val="000000"/>
                  </a:solidFill>
                  <a:latin typeface="Consolas" panose="020B0609020204030204" pitchFamily="49" charset="0"/>
                </a:rPr>
                <a:t>(</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pStack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808080"/>
                  </a:solidFill>
                  <a:latin typeface="Consolas" panose="020B0609020204030204" pitchFamily="49" charset="0"/>
                </a:rPr>
                <a:t>   </a:t>
              </a:r>
              <a:r>
                <a:rPr lang="en-US" sz="900" dirty="0" err="1">
                  <a:solidFill>
                    <a:srgbClr val="808080"/>
                  </a:solidFill>
                  <a:latin typeface="Consolas" panose="020B0609020204030204" pitchFamily="49" charset="0"/>
                </a:rPr>
                <a:t>pStack</a:t>
              </a:r>
              <a:r>
                <a:rPr lang="en-US" sz="900" dirty="0">
                  <a:solidFill>
                    <a:srgbClr val="000000"/>
                  </a:solidFill>
                  <a:latin typeface="Consolas" panose="020B0609020204030204" pitchFamily="49" charset="0"/>
                </a:rPr>
                <a:t>-&gt;Clean();</a:t>
              </a:r>
            </a:p>
            <a:p>
              <a:pPr algn="l" rtl="0"/>
              <a:r>
                <a:rPr lang="en-US" sz="900" dirty="0">
                  <a:solidFill>
                    <a:srgbClr val="000000"/>
                  </a:solidFill>
                  <a:latin typeface="Consolas" panose="020B0609020204030204" pitchFamily="49" charset="0"/>
                </a:rPr>
                <a:t>}</a:t>
              </a:r>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B0383476-70E7-406F-8390-31D56AF2970D}"/>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579819A6-647B-4420-B139-41CE9BB820FD}"/>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167EF070-43E7-4356-997B-CA3DA13EEBB2}"/>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21C5D43E-5680-4E09-A5B3-4ED39ADC745B}"/>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4542B485-31D7-42D9-BD85-E41B96C4F5AD}"/>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C44E215D-0816-4B04-A385-E77DAE8C3334}"/>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6DE31477-CB69-4F3E-AB25-CF2C2DBB84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C95EA82C-4151-4710-8710-52E4533C479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71761429-527D-4D64-BD78-1F6911F34ED6}"/>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4159717D-EE67-43F0-ABDB-89CE013D66B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89730CC2-088B-426A-8CC4-5D01DF7C63A5}"/>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240489A6-2827-4034-8320-DE31F04D6DDF}"/>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42" name="Google Shape;364;p28">
            <a:extLst>
              <a:ext uri="{FF2B5EF4-FFF2-40B4-BE49-F238E27FC236}">
                <a16:creationId xmlns:a16="http://schemas.microsoft.com/office/drawing/2014/main" id="{3629392D-B712-4752-8D5C-C7602C9F0A96}"/>
              </a:ext>
            </a:extLst>
          </p:cNvPr>
          <p:cNvGrpSpPr/>
          <p:nvPr/>
        </p:nvGrpSpPr>
        <p:grpSpPr>
          <a:xfrm>
            <a:off x="5554280" y="3127261"/>
            <a:ext cx="2727824" cy="1608614"/>
            <a:chOff x="540000" y="2088763"/>
            <a:chExt cx="2727824" cy="1608614"/>
          </a:xfrm>
        </p:grpSpPr>
        <p:sp>
          <p:nvSpPr>
            <p:cNvPr id="43" name="Google Shape;365;p28">
              <a:extLst>
                <a:ext uri="{FF2B5EF4-FFF2-40B4-BE49-F238E27FC236}">
                  <a16:creationId xmlns:a16="http://schemas.microsoft.com/office/drawing/2014/main" id="{86024A20-7CFF-4AB9-9ABD-40864E1F273C}"/>
                </a:ext>
              </a:extLst>
            </p:cNvPr>
            <p:cNvSpPr/>
            <p:nvPr/>
          </p:nvSpPr>
          <p:spPr>
            <a:xfrm>
              <a:off x="540000" y="2096738"/>
              <a:ext cx="2727823" cy="160063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 </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DebugStack</a:t>
              </a:r>
              <a:r>
                <a:rPr lang="en-US" sz="1100" dirty="0">
                  <a:solidFill>
                    <a:srgbClr val="000000"/>
                  </a:solidFill>
                  <a:latin typeface="Consolas" panose="020B0609020204030204" pitchFamily="49" charset="0"/>
                </a:rPr>
                <a:t> ds;</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GeneralStackCleaner</a:t>
              </a:r>
              <a:r>
                <a:rPr lang="en-US" sz="1100" dirty="0">
                  <a:solidFill>
                    <a:srgbClr val="000000"/>
                  </a:solidFill>
                  <a:latin typeface="Consolas" panose="020B0609020204030204" pitchFamily="49" charset="0"/>
                </a:rPr>
                <a:t>(&amp;ds);</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44" name="Google Shape;366;p28">
              <a:extLst>
                <a:ext uri="{FF2B5EF4-FFF2-40B4-BE49-F238E27FC236}">
                  <a16:creationId xmlns:a16="http://schemas.microsoft.com/office/drawing/2014/main" id="{BDCB30CC-9F1F-4075-9548-F74473CAF960}"/>
                </a:ext>
              </a:extLst>
            </p:cNvPr>
            <p:cNvSpPr/>
            <p:nvPr/>
          </p:nvSpPr>
          <p:spPr>
            <a:xfrm>
              <a:off x="540000" y="2088763"/>
              <a:ext cx="2727824"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367;p28">
              <a:extLst>
                <a:ext uri="{FF2B5EF4-FFF2-40B4-BE49-F238E27FC236}">
                  <a16:creationId xmlns:a16="http://schemas.microsoft.com/office/drawing/2014/main" id="{7AEAD591-488D-47EF-AF61-81DFED41A103}"/>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368;p28">
              <a:extLst>
                <a:ext uri="{FF2B5EF4-FFF2-40B4-BE49-F238E27FC236}">
                  <a16:creationId xmlns:a16="http://schemas.microsoft.com/office/drawing/2014/main" id="{99C1833C-0689-4137-A604-D02C6D3A84B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369;p28">
              <a:extLst>
                <a:ext uri="{FF2B5EF4-FFF2-40B4-BE49-F238E27FC236}">
                  <a16:creationId xmlns:a16="http://schemas.microsoft.com/office/drawing/2014/main" id="{CF775DC4-F401-4E77-A034-299ECB80B339}"/>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2" name="קבוצה 429">
            <a:extLst>
              <a:ext uri="{FF2B5EF4-FFF2-40B4-BE49-F238E27FC236}">
                <a16:creationId xmlns:a16="http://schemas.microsoft.com/office/drawing/2014/main" id="{87EEBF21-D092-425D-949B-DBFF8696404B}"/>
              </a:ext>
            </a:extLst>
          </p:cNvPr>
          <p:cNvGrpSpPr/>
          <p:nvPr/>
        </p:nvGrpSpPr>
        <p:grpSpPr>
          <a:xfrm>
            <a:off x="4408247" y="4025660"/>
            <a:ext cx="691970" cy="704767"/>
            <a:chOff x="1270397" y="3443391"/>
            <a:chExt cx="691970" cy="704767"/>
          </a:xfrm>
        </p:grpSpPr>
        <p:sp>
          <p:nvSpPr>
            <p:cNvPr id="53" name="גרפיקה 426">
              <a:extLst>
                <a:ext uri="{FF2B5EF4-FFF2-40B4-BE49-F238E27FC236}">
                  <a16:creationId xmlns:a16="http://schemas.microsoft.com/office/drawing/2014/main" id="{62A80E07-EF5D-4454-8522-84B91944ACBC}"/>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54" name="גרפיקה 426">
              <a:extLst>
                <a:ext uri="{FF2B5EF4-FFF2-40B4-BE49-F238E27FC236}">
                  <a16:creationId xmlns:a16="http://schemas.microsoft.com/office/drawing/2014/main" id="{0252940B-10AE-4736-A9EB-D03C944A0B6F}"/>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spTree>
    <p:extLst>
      <p:ext uri="{BB962C8B-B14F-4D97-AF65-F5344CB8AC3E}">
        <p14:creationId xmlns:p14="http://schemas.microsoft.com/office/powerpoint/2010/main" val="68232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b="1" dirty="0">
                <a:solidFill>
                  <a:schemeClr val="tx1"/>
                </a:solidFill>
              </a:rPr>
              <a:t>פונקציות וירטואליות</a:t>
            </a:r>
            <a:endParaRPr sz="1400" b="1" dirty="0">
              <a:solidFill>
                <a:schemeClr val="tx1"/>
              </a:solidFill>
              <a:hlinkClick r:id="rId3" action="ppaction://hlinksldjump">
                <a:extLst>
                  <a:ext uri="{A12FA001-AC4F-418D-AE19-62706E023703}">
                    <ahyp:hlinkClr xmlns:ahyp="http://schemas.microsoft.com/office/drawing/2018/hyperlinkcolor" val="tx"/>
                  </a:ext>
                </a:extLst>
              </a:hlinkClick>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מאחורי הקלעים</a:t>
            </a:r>
            <a:endParaRPr sz="1400" dirty="0">
              <a:solidFill>
                <a:schemeClr val="accent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דריסת פונקציות</a:t>
            </a:r>
            <a:endParaRPr sz="1400" dirty="0">
              <a:solidFill>
                <a:schemeClr val="accent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2887" y="4061375"/>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237250"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p:cNvCxnSpPr>
          <p:nvPr/>
        </p:nvCxnSpPr>
        <p:spPr>
          <a:xfrm flipH="1">
            <a:off x="7544803" y="4104534"/>
            <a:ext cx="1599198" cy="0"/>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0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467140" y="1447232"/>
            <a:ext cx="8064000" cy="3118200"/>
          </a:xfrm>
        </p:spPr>
        <p:txBody>
          <a:bodyPr anchor="t"/>
          <a:lstStyle/>
          <a:p>
            <a:r>
              <a:rPr lang="he-IL" sz="1800" dirty="0"/>
              <a:t>חיבור או התאמה של קריאת פונקציה לפונקציה עצמה (גוף הפונקציה)</a:t>
            </a:r>
          </a:p>
          <a:p>
            <a:pPr marL="133350" indent="0">
              <a:buNone/>
            </a:pPr>
            <a:br>
              <a:rPr lang="en-US" sz="1800" dirty="0"/>
            </a:br>
            <a:endParaRPr lang="he-IL" sz="1800" dirty="0"/>
          </a:p>
          <a:p>
            <a:pPr marL="476250" indent="-342900">
              <a:buFont typeface="+mj-lt"/>
              <a:buAutoNum type="arabicPeriod"/>
            </a:pPr>
            <a:r>
              <a:rPr lang="he-IL" sz="1800" b="1" dirty="0">
                <a:solidFill>
                  <a:schemeClr val="accent1"/>
                </a:solidFill>
              </a:rPr>
              <a:t>קישור מוקדם </a:t>
            </a:r>
            <a:r>
              <a:rPr lang="he-IL" sz="1800" dirty="0"/>
              <a:t>– מתרחש בזמן קומפילציה</a:t>
            </a:r>
            <a:br>
              <a:rPr lang="en-US" sz="1800" dirty="0"/>
            </a:br>
            <a:endParaRPr lang="he-IL" sz="1800" dirty="0"/>
          </a:p>
          <a:p>
            <a:pPr marL="476250" indent="-342900">
              <a:buFont typeface="+mj-lt"/>
              <a:buAutoNum type="arabicPeriod"/>
            </a:pPr>
            <a:r>
              <a:rPr lang="he-IL" sz="1800" b="1" dirty="0">
                <a:solidFill>
                  <a:schemeClr val="bg2"/>
                </a:solidFill>
              </a:rPr>
              <a:t>קישור דינמי </a:t>
            </a:r>
            <a:r>
              <a:rPr lang="he-IL" sz="1800" dirty="0"/>
              <a:t>– מתרחש בזמן ריצה</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קישור פונקציות – </a:t>
            </a:r>
            <a:r>
              <a:rPr lang="en-US" dirty="0"/>
              <a:t>Method Binding</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4098" name="Picture 2" descr="Pressure-Sensitive Fibers Untangle the Math Behind Knots">
            <a:extLst>
              <a:ext uri="{FF2B5EF4-FFF2-40B4-BE49-F238E27FC236}">
                <a16:creationId xmlns:a16="http://schemas.microsoft.com/office/drawing/2014/main" id="{6F45BAD6-58ED-46D6-BCD7-B5E89FAA9BD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01040" y="2253638"/>
            <a:ext cx="2676243" cy="150538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039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4353418" y="1481766"/>
            <a:ext cx="4150755" cy="3082947"/>
          </a:xfrm>
        </p:spPr>
        <p:txBody>
          <a:bodyPr anchor="t"/>
          <a:lstStyle/>
          <a:p>
            <a:pPr marL="285750">
              <a:lnSpc>
                <a:spcPct val="150000"/>
              </a:lnSpc>
            </a:pPr>
            <a:r>
              <a:rPr lang="he-IL" sz="1600" dirty="0"/>
              <a:t>פונקציה המקושרת בזמן ריצה נקראת פונקציה וירטואלית.</a:t>
            </a:r>
          </a:p>
          <a:p>
            <a:pPr marL="0" indent="0">
              <a:lnSpc>
                <a:spcPct val="150000"/>
              </a:lnSpc>
              <a:buNone/>
            </a:pPr>
            <a:endParaRPr lang="he-IL" sz="1600" dirty="0"/>
          </a:p>
          <a:p>
            <a:pPr marL="285750">
              <a:lnSpc>
                <a:spcPct val="150000"/>
              </a:lnSpc>
            </a:pPr>
            <a:r>
              <a:rPr lang="he-IL" sz="1600" dirty="0"/>
              <a:t>מצהירים עליה באמצעות המילה השמורה </a:t>
            </a:r>
            <a:r>
              <a:rPr lang="en-US" sz="1600" dirty="0">
                <a:solidFill>
                  <a:srgbClr val="0000FF"/>
                </a:solidFill>
                <a:latin typeface="Consolas" panose="020B0609020204030204" pitchFamily="49" charset="0"/>
              </a:rPr>
              <a:t>virtual</a:t>
            </a:r>
            <a:br>
              <a:rPr lang="en-US" sz="1600" dirty="0">
                <a:solidFill>
                  <a:srgbClr val="0000FF"/>
                </a:solidFill>
              </a:rPr>
            </a:br>
            <a:endParaRPr lang="he-IL" sz="1600" dirty="0">
              <a:solidFill>
                <a:srgbClr val="0000FF"/>
              </a:solidFill>
            </a:endParaRPr>
          </a:p>
          <a:p>
            <a:pPr marL="285750">
              <a:lnSpc>
                <a:spcPct val="150000"/>
              </a:lnSpc>
            </a:pPr>
            <a:r>
              <a:rPr lang="he-IL" sz="1600" dirty="0"/>
              <a:t>פונקציה וירטואלית תישאר כזו בכל היררכיית הירושה (כלומר, בכל המחלקות היורשות אותה)</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פונקציות וירטואליות – </a:t>
            </a:r>
            <a:r>
              <a:rPr lang="en-US" dirty="0"/>
              <a:t>Virtual Functions</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7170" name="Picture 2" descr="This ever happened with anyone? Or just me?: ProgrammerHumor">
            <a:extLst>
              <a:ext uri="{FF2B5EF4-FFF2-40B4-BE49-F238E27FC236}">
                <a16:creationId xmlns:a16="http://schemas.microsoft.com/office/drawing/2014/main" id="{76CCA778-DC2D-4FAF-A251-BD9AFADC4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09" y="1380189"/>
            <a:ext cx="2770922" cy="3026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97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305425" y="1259844"/>
            <a:ext cx="6487401" cy="3118200"/>
          </a:xfrm>
        </p:spPr>
        <p:txBody>
          <a:bodyPr anchor="t"/>
          <a:lstStyle/>
          <a:p>
            <a:pPr marL="133350" indent="0">
              <a:buNone/>
            </a:pPr>
            <a:r>
              <a:rPr lang="he-IL" sz="1600" b="1" dirty="0">
                <a:solidFill>
                  <a:schemeClr val="accent1"/>
                </a:solidFill>
              </a:rPr>
              <a:t>תזכורת</a:t>
            </a:r>
            <a:r>
              <a:rPr lang="he-IL" sz="1600" dirty="0"/>
              <a:t>:</a:t>
            </a:r>
            <a:endParaRPr lang="he-IL" sz="1600" b="1" dirty="0">
              <a:solidFill>
                <a:schemeClr val="accent1"/>
              </a:solidFill>
            </a:endParaRPr>
          </a:p>
          <a:p>
            <a:pPr marL="133350" indent="0">
              <a:buNone/>
            </a:pPr>
            <a:r>
              <a:rPr lang="he-IL" sz="1600" dirty="0"/>
              <a:t>שימוש במנגנון הירושה לבדו לא עבד...</a:t>
            </a:r>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פולימורפיזם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013212" y="1547571"/>
            <a:ext cx="4243954" cy="3308018"/>
            <a:chOff x="539999" y="2088763"/>
            <a:chExt cx="3445789" cy="2825116"/>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7"/>
              <a:ext cx="3445788" cy="2817142"/>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Clean()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std::</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SimpleStack</a:t>
              </a:r>
              <a:r>
                <a:rPr lang="en-US" sz="900" dirty="0">
                  <a:solidFill>
                    <a:srgbClr val="A31515"/>
                  </a:solidFill>
                  <a:latin typeface="Consolas" panose="020B0609020204030204" pitchFamily="49" charset="0"/>
                </a:rPr>
                <a:t>::Clean\n"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DebugStack</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2B91AF"/>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Clean()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std::</a:t>
              </a:r>
              <a:r>
                <a:rPr lang="en-US" sz="900" dirty="0" err="1">
                  <a:solidFill>
                    <a:srgbClr val="000000"/>
                  </a:solidFill>
                  <a:latin typeface="Consolas" panose="020B0609020204030204" pitchFamily="49" charset="0"/>
                </a:rPr>
                <a:t>cout</a:t>
              </a:r>
              <a:r>
                <a:rPr lang="en-US" sz="900" dirty="0">
                  <a:solidFill>
                    <a:srgbClr val="000000"/>
                  </a:solidFill>
                  <a:latin typeface="Consolas" panose="020B0609020204030204" pitchFamily="49" charset="0"/>
                </a:rPr>
                <a:t> </a:t>
              </a:r>
              <a:r>
                <a:rPr lang="en-US" sz="900" dirty="0">
                  <a:solidFill>
                    <a:srgbClr val="008080"/>
                  </a:solidFill>
                  <a:latin typeface="Consolas" panose="020B0609020204030204" pitchFamily="49" charset="0"/>
                </a:rPr>
                <a:t>&lt;&lt;</a:t>
              </a:r>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DebugStack</a:t>
              </a:r>
              <a:r>
                <a:rPr lang="en-US" sz="900" dirty="0">
                  <a:solidFill>
                    <a:srgbClr val="A31515"/>
                  </a:solidFill>
                  <a:latin typeface="Consolas" panose="020B0609020204030204" pitchFamily="49" charset="0"/>
                </a:rPr>
                <a:t>::Clean\n"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GeneralStackCleaner</a:t>
              </a:r>
              <a:r>
                <a:rPr lang="en-US" sz="900" dirty="0">
                  <a:solidFill>
                    <a:srgbClr val="000000"/>
                  </a:solidFill>
                  <a:latin typeface="Consolas" panose="020B0609020204030204" pitchFamily="49" charset="0"/>
                </a:rPr>
                <a:t>(</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pStack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808080"/>
                  </a:solidFill>
                  <a:latin typeface="Consolas" panose="020B0609020204030204" pitchFamily="49" charset="0"/>
                </a:rPr>
                <a:t>   </a:t>
              </a:r>
              <a:r>
                <a:rPr lang="en-US" sz="900" dirty="0" err="1">
                  <a:solidFill>
                    <a:srgbClr val="808080"/>
                  </a:solidFill>
                  <a:latin typeface="Consolas" panose="020B0609020204030204" pitchFamily="49" charset="0"/>
                </a:rPr>
                <a:t>pStack</a:t>
              </a:r>
              <a:r>
                <a:rPr lang="en-US" sz="900" dirty="0">
                  <a:solidFill>
                    <a:srgbClr val="000000"/>
                  </a:solidFill>
                  <a:latin typeface="Consolas" panose="020B0609020204030204" pitchFamily="49" charset="0"/>
                </a:rPr>
                <a:t>-&gt;Clean();</a:t>
              </a:r>
            </a:p>
            <a:p>
              <a:pPr algn="l" rtl="0"/>
              <a:r>
                <a:rPr lang="en-US" sz="900" dirty="0">
                  <a:solidFill>
                    <a:srgbClr val="000000"/>
                  </a:solidFill>
                  <a:latin typeface="Consolas" panose="020B0609020204030204" pitchFamily="49" charset="0"/>
                </a:rPr>
                <a:t>}</a:t>
              </a:r>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 name="Google Shape;364;p28">
            <a:extLst>
              <a:ext uri="{FF2B5EF4-FFF2-40B4-BE49-F238E27FC236}">
                <a16:creationId xmlns:a16="http://schemas.microsoft.com/office/drawing/2014/main" id="{3629392D-B712-4752-8D5C-C7602C9F0A96}"/>
              </a:ext>
            </a:extLst>
          </p:cNvPr>
          <p:cNvGrpSpPr/>
          <p:nvPr/>
        </p:nvGrpSpPr>
        <p:grpSpPr>
          <a:xfrm>
            <a:off x="5554280" y="3127261"/>
            <a:ext cx="2727824" cy="1608614"/>
            <a:chOff x="540000" y="2088763"/>
            <a:chExt cx="2727824" cy="1608614"/>
          </a:xfrm>
        </p:grpSpPr>
        <p:sp>
          <p:nvSpPr>
            <p:cNvPr id="43" name="Google Shape;365;p28">
              <a:extLst>
                <a:ext uri="{FF2B5EF4-FFF2-40B4-BE49-F238E27FC236}">
                  <a16:creationId xmlns:a16="http://schemas.microsoft.com/office/drawing/2014/main" id="{86024A20-7CFF-4AB9-9ABD-40864E1F273C}"/>
                </a:ext>
              </a:extLst>
            </p:cNvPr>
            <p:cNvSpPr/>
            <p:nvPr/>
          </p:nvSpPr>
          <p:spPr>
            <a:xfrm>
              <a:off x="540000" y="2096738"/>
              <a:ext cx="2727823" cy="160063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 </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DebugStack</a:t>
              </a:r>
              <a:r>
                <a:rPr lang="en-US" sz="1100" dirty="0">
                  <a:solidFill>
                    <a:srgbClr val="000000"/>
                  </a:solidFill>
                  <a:latin typeface="Consolas" panose="020B0609020204030204" pitchFamily="49" charset="0"/>
                </a:rPr>
                <a:t> ds;</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GeneralStackCleaner</a:t>
              </a:r>
              <a:r>
                <a:rPr lang="en-US" sz="1100" dirty="0">
                  <a:solidFill>
                    <a:srgbClr val="000000"/>
                  </a:solidFill>
                  <a:latin typeface="Consolas" panose="020B0609020204030204" pitchFamily="49" charset="0"/>
                </a:rPr>
                <a:t>(&amp;ds);</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44" name="Google Shape;366;p28">
              <a:extLst>
                <a:ext uri="{FF2B5EF4-FFF2-40B4-BE49-F238E27FC236}">
                  <a16:creationId xmlns:a16="http://schemas.microsoft.com/office/drawing/2014/main" id="{BDCB30CC-9F1F-4075-9548-F74473CAF960}"/>
                </a:ext>
              </a:extLst>
            </p:cNvPr>
            <p:cNvSpPr/>
            <p:nvPr/>
          </p:nvSpPr>
          <p:spPr>
            <a:xfrm>
              <a:off x="540000" y="2088763"/>
              <a:ext cx="2727824"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367;p28">
              <a:extLst>
                <a:ext uri="{FF2B5EF4-FFF2-40B4-BE49-F238E27FC236}">
                  <a16:creationId xmlns:a16="http://schemas.microsoft.com/office/drawing/2014/main" id="{7AEAD591-488D-47EF-AF61-81DFED41A103}"/>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368;p28">
              <a:extLst>
                <a:ext uri="{FF2B5EF4-FFF2-40B4-BE49-F238E27FC236}">
                  <a16:creationId xmlns:a16="http://schemas.microsoft.com/office/drawing/2014/main" id="{99C1833C-0689-4137-A604-D02C6D3A84B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369;p28">
              <a:extLst>
                <a:ext uri="{FF2B5EF4-FFF2-40B4-BE49-F238E27FC236}">
                  <a16:creationId xmlns:a16="http://schemas.microsoft.com/office/drawing/2014/main" id="{CF775DC4-F401-4E77-A034-299ECB80B339}"/>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 name="כותרת 4">
            <a:extLst>
              <a:ext uri="{FF2B5EF4-FFF2-40B4-BE49-F238E27FC236}">
                <a16:creationId xmlns:a16="http://schemas.microsoft.com/office/drawing/2014/main" id="{E8DECF03-EAAA-41CF-9FB3-5A098F614424}"/>
              </a:ext>
            </a:extLst>
          </p:cNvPr>
          <p:cNvSpPr txBox="1">
            <a:spLocks/>
          </p:cNvSpPr>
          <p:nvPr/>
        </p:nvSpPr>
        <p:spPr>
          <a:xfrm>
            <a:off x="8336750" y="626640"/>
            <a:ext cx="720000" cy="30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e-IL" b="1" dirty="0" err="1">
                <a:solidFill>
                  <a:schemeClr val="accent1"/>
                </a:solidFill>
              </a:rPr>
              <a:t>רענון</a:t>
            </a:r>
            <a:endParaRPr lang="en-IL" b="1" dirty="0">
              <a:solidFill>
                <a:schemeClr val="accent1"/>
              </a:solidFill>
            </a:endParaRPr>
          </a:p>
        </p:txBody>
      </p:sp>
      <p:grpSp>
        <p:nvGrpSpPr>
          <p:cNvPr id="64" name="גרפיקה 288">
            <a:extLst>
              <a:ext uri="{FF2B5EF4-FFF2-40B4-BE49-F238E27FC236}">
                <a16:creationId xmlns:a16="http://schemas.microsoft.com/office/drawing/2014/main" id="{98FA78DF-7ED0-46A6-88C9-EE481ED5956F}"/>
              </a:ext>
            </a:extLst>
          </p:cNvPr>
          <p:cNvGrpSpPr/>
          <p:nvPr/>
        </p:nvGrpSpPr>
        <p:grpSpPr>
          <a:xfrm>
            <a:off x="8450825" y="97548"/>
            <a:ext cx="557283" cy="569214"/>
            <a:chOff x="5726838" y="2146835"/>
            <a:chExt cx="650434" cy="664359"/>
          </a:xfrm>
        </p:grpSpPr>
        <p:grpSp>
          <p:nvGrpSpPr>
            <p:cNvPr id="65" name="גרפיקה 288">
              <a:extLst>
                <a:ext uri="{FF2B5EF4-FFF2-40B4-BE49-F238E27FC236}">
                  <a16:creationId xmlns:a16="http://schemas.microsoft.com/office/drawing/2014/main" id="{F861A665-30DE-4B02-8C19-877F04A416A1}"/>
                </a:ext>
              </a:extLst>
            </p:cNvPr>
            <p:cNvGrpSpPr/>
            <p:nvPr/>
          </p:nvGrpSpPr>
          <p:grpSpPr>
            <a:xfrm>
              <a:off x="5726838" y="2146835"/>
              <a:ext cx="574065" cy="452281"/>
              <a:chOff x="5726838" y="2146835"/>
              <a:chExt cx="574065" cy="452281"/>
            </a:xfrm>
          </p:grpSpPr>
          <p:sp>
            <p:nvSpPr>
              <p:cNvPr id="69" name="גרפיקה 288">
                <a:extLst>
                  <a:ext uri="{FF2B5EF4-FFF2-40B4-BE49-F238E27FC236}">
                    <a16:creationId xmlns:a16="http://schemas.microsoft.com/office/drawing/2014/main" id="{B19482CA-BC7E-4A53-AF56-2E799DF1CB01}"/>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70" name="גרפיקה 288">
                <a:extLst>
                  <a:ext uri="{FF2B5EF4-FFF2-40B4-BE49-F238E27FC236}">
                    <a16:creationId xmlns:a16="http://schemas.microsoft.com/office/drawing/2014/main" id="{42494F39-9317-4C50-BB40-6C09938A6E12}"/>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66" name="גרפיקה 288">
              <a:extLst>
                <a:ext uri="{FF2B5EF4-FFF2-40B4-BE49-F238E27FC236}">
                  <a16:creationId xmlns:a16="http://schemas.microsoft.com/office/drawing/2014/main" id="{8AF3CD05-D157-4379-BFBC-6931AF9ED90E}"/>
                </a:ext>
              </a:extLst>
            </p:cNvPr>
            <p:cNvGrpSpPr/>
            <p:nvPr/>
          </p:nvGrpSpPr>
          <p:grpSpPr>
            <a:xfrm>
              <a:off x="5801480" y="2358913"/>
              <a:ext cx="575792" cy="452281"/>
              <a:chOff x="5801480" y="2358913"/>
              <a:chExt cx="575792" cy="452281"/>
            </a:xfrm>
          </p:grpSpPr>
          <p:sp>
            <p:nvSpPr>
              <p:cNvPr id="67" name="גרפיקה 288">
                <a:extLst>
                  <a:ext uri="{FF2B5EF4-FFF2-40B4-BE49-F238E27FC236}">
                    <a16:creationId xmlns:a16="http://schemas.microsoft.com/office/drawing/2014/main" id="{A4AFFF1A-B2F5-49D0-8BF6-6908CC35C0FD}"/>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68" name="גרפיקה 288">
                <a:extLst>
                  <a:ext uri="{FF2B5EF4-FFF2-40B4-BE49-F238E27FC236}">
                    <a16:creationId xmlns:a16="http://schemas.microsoft.com/office/drawing/2014/main" id="{B4312985-8456-491B-9AFF-81B14565E4C1}"/>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74" name="קבוצה 429">
            <a:extLst>
              <a:ext uri="{FF2B5EF4-FFF2-40B4-BE49-F238E27FC236}">
                <a16:creationId xmlns:a16="http://schemas.microsoft.com/office/drawing/2014/main" id="{8D618F72-95E5-4135-B0FF-9634F2615C74}"/>
              </a:ext>
            </a:extLst>
          </p:cNvPr>
          <p:cNvGrpSpPr/>
          <p:nvPr/>
        </p:nvGrpSpPr>
        <p:grpSpPr>
          <a:xfrm>
            <a:off x="4453350" y="4034997"/>
            <a:ext cx="691970" cy="704767"/>
            <a:chOff x="1270397" y="3443391"/>
            <a:chExt cx="691970" cy="704767"/>
          </a:xfrm>
        </p:grpSpPr>
        <p:sp>
          <p:nvSpPr>
            <p:cNvPr id="75" name="גרפיקה 426">
              <a:extLst>
                <a:ext uri="{FF2B5EF4-FFF2-40B4-BE49-F238E27FC236}">
                  <a16:creationId xmlns:a16="http://schemas.microsoft.com/office/drawing/2014/main" id="{98FF1B5B-33B7-409B-AC0D-8DE62055653F}"/>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76" name="גרפיקה 426">
              <a:extLst>
                <a:ext uri="{FF2B5EF4-FFF2-40B4-BE49-F238E27FC236}">
                  <a16:creationId xmlns:a16="http://schemas.microsoft.com/office/drawing/2014/main" id="{BCACC2D2-ADF3-452B-918C-640E68FF643B}"/>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spTree>
    <p:extLst>
      <p:ext uri="{BB962C8B-B14F-4D97-AF65-F5344CB8AC3E}">
        <p14:creationId xmlns:p14="http://schemas.microsoft.com/office/powerpoint/2010/main" val="2343219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305425" y="1259844"/>
            <a:ext cx="6487401" cy="3118200"/>
          </a:xfrm>
        </p:spPr>
        <p:txBody>
          <a:bodyPr anchor="t"/>
          <a:lstStyle/>
          <a:p>
            <a:pPr marL="133350" indent="0">
              <a:buNone/>
            </a:pPr>
            <a:r>
              <a:rPr lang="he-IL" sz="1600" dirty="0"/>
              <a:t>מנגנון הפולימורפיזם בא לעזרה...</a:t>
            </a:r>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פולימורפיזם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993078" y="1509752"/>
            <a:ext cx="4243954" cy="3250967"/>
            <a:chOff x="539999" y="2088763"/>
            <a:chExt cx="3445789" cy="2776393"/>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7"/>
              <a:ext cx="3445788" cy="276841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800" dirty="0">
                  <a:solidFill>
                    <a:srgbClr val="0000FF"/>
                  </a:solidFill>
                  <a:latin typeface="Consolas" panose="020B0609020204030204" pitchFamily="49" charset="0"/>
                </a:rPr>
                <a:t>class</a:t>
              </a:r>
              <a:r>
                <a:rPr lang="en-US" sz="800" dirty="0">
                  <a:solidFill>
                    <a:srgbClr val="000000"/>
                  </a:solidFill>
                  <a:latin typeface="Consolas" panose="020B0609020204030204" pitchFamily="49" charset="0"/>
                </a:rPr>
                <a:t> </a:t>
              </a:r>
              <a:r>
                <a:rPr lang="en-US" sz="800" dirty="0" err="1">
                  <a:solidFill>
                    <a:srgbClr val="2B91AF"/>
                  </a:solidFill>
                  <a:latin typeface="Consolas" panose="020B0609020204030204" pitchFamily="49" charset="0"/>
                </a:rPr>
                <a:t>SimpleStack</a:t>
              </a:r>
              <a:r>
                <a:rPr lang="en-US" sz="800" dirty="0">
                  <a:solidFill>
                    <a:srgbClr val="000000"/>
                  </a:solidFill>
                  <a:latin typeface="Consolas" panose="020B0609020204030204" pitchFamily="49" charset="0"/>
                </a:rPr>
                <a:t> </a:t>
              </a:r>
              <a:endParaRPr lang="he-IL" sz="800" dirty="0">
                <a:solidFill>
                  <a:srgbClr val="000000"/>
                </a:solidFill>
                <a:latin typeface="Consolas" panose="020B0609020204030204" pitchFamily="49" charset="0"/>
              </a:endParaRPr>
            </a:p>
            <a:p>
              <a:pPr algn="l" rtl="0"/>
              <a:r>
                <a:rPr lang="en-US" sz="800" dirty="0">
                  <a:solidFill>
                    <a:srgbClr val="000000"/>
                  </a:solidFill>
                  <a:latin typeface="Consolas" panose="020B0609020204030204" pitchFamily="49" charset="0"/>
                </a:rPr>
                <a:t>{</a:t>
              </a:r>
            </a:p>
            <a:p>
              <a:r>
                <a:rPr lang="en-US" sz="800" dirty="0">
                  <a:solidFill>
                    <a:srgbClr val="0000FF"/>
                  </a:solidFill>
                  <a:latin typeface="Consolas" panose="020B0609020204030204" pitchFamily="49" charset="0"/>
                </a:rPr>
                <a:t>public:</a:t>
              </a:r>
            </a:p>
            <a:p>
              <a:pPr algn="l" rtl="0"/>
              <a:r>
                <a:rPr lang="en-US" sz="800" dirty="0">
                  <a:solidFill>
                    <a:srgbClr val="0000FF"/>
                  </a:solidFill>
                  <a:latin typeface="Consolas" panose="020B0609020204030204" pitchFamily="49" charset="0"/>
                </a:rPr>
                <a:t>   </a:t>
              </a:r>
              <a:r>
                <a:rPr lang="en-US" sz="800" b="1" dirty="0">
                  <a:solidFill>
                    <a:srgbClr val="0000FF"/>
                  </a:solidFill>
                  <a:latin typeface="Consolas" panose="020B0609020204030204" pitchFamily="49" charset="0"/>
                </a:rPr>
                <a:t>virtual </a:t>
              </a:r>
              <a:r>
                <a:rPr lang="en-US" sz="800" dirty="0">
                  <a:solidFill>
                    <a:srgbClr val="0000FF"/>
                  </a:solidFill>
                  <a:latin typeface="Consolas" panose="020B0609020204030204" pitchFamily="49" charset="0"/>
                </a:rPr>
                <a:t>void</a:t>
              </a:r>
              <a:r>
                <a:rPr lang="en-US" sz="800" dirty="0">
                  <a:solidFill>
                    <a:srgbClr val="000000"/>
                  </a:solidFill>
                  <a:latin typeface="Consolas" panose="020B0609020204030204" pitchFamily="49" charset="0"/>
                </a:rPr>
                <a:t> Clean() </a:t>
              </a:r>
            </a:p>
            <a:p>
              <a:pPr algn="l" rtl="0"/>
              <a:r>
                <a:rPr lang="en-US" sz="800" dirty="0">
                  <a:solidFill>
                    <a:srgbClr val="000000"/>
                  </a:solidFill>
                  <a:latin typeface="Consolas" panose="020B0609020204030204" pitchFamily="49" charset="0"/>
                </a:rPr>
                <a:t>   {</a:t>
              </a:r>
            </a:p>
            <a:p>
              <a:pPr algn="l" rtl="0"/>
              <a:r>
                <a:rPr lang="en-US" sz="800" dirty="0">
                  <a:solidFill>
                    <a:srgbClr val="000000"/>
                  </a:solidFill>
                  <a:latin typeface="Consolas" panose="020B0609020204030204" pitchFamily="49" charset="0"/>
                </a:rPr>
                <a:t>      std::</a:t>
              </a:r>
              <a:r>
                <a:rPr lang="en-US" sz="800" dirty="0" err="1">
                  <a:solidFill>
                    <a:srgbClr val="000000"/>
                  </a:solidFill>
                  <a:latin typeface="Consolas" panose="020B0609020204030204" pitchFamily="49" charset="0"/>
                </a:rPr>
                <a:t>cout</a:t>
              </a:r>
              <a:r>
                <a:rPr lang="en-US" sz="800" dirty="0">
                  <a:solidFill>
                    <a:srgbClr val="000000"/>
                  </a:solidFill>
                  <a:latin typeface="Consolas" panose="020B0609020204030204" pitchFamily="49" charset="0"/>
                </a:rPr>
                <a:t> </a:t>
              </a:r>
              <a:r>
                <a:rPr lang="en-US" sz="800" dirty="0">
                  <a:solidFill>
                    <a:srgbClr val="008080"/>
                  </a:solidFill>
                  <a:latin typeface="Consolas" panose="020B0609020204030204" pitchFamily="49" charset="0"/>
                </a:rPr>
                <a:t>&lt;&lt;</a:t>
              </a:r>
              <a:r>
                <a:rPr lang="en-US" sz="800" dirty="0">
                  <a:solidFill>
                    <a:srgbClr val="000000"/>
                  </a:solidFill>
                  <a:latin typeface="Consolas" panose="020B0609020204030204" pitchFamily="49" charset="0"/>
                </a:rPr>
                <a:t>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SimpleStack</a:t>
              </a:r>
              <a:r>
                <a:rPr lang="en-US" sz="800" dirty="0">
                  <a:solidFill>
                    <a:srgbClr val="A31515"/>
                  </a:solidFill>
                  <a:latin typeface="Consolas" panose="020B0609020204030204" pitchFamily="49" charset="0"/>
                </a:rPr>
                <a:t>::Clean\n"</a:t>
              </a:r>
              <a:r>
                <a:rPr lang="en-US" sz="800" dirty="0">
                  <a:solidFill>
                    <a:srgbClr val="000000"/>
                  </a:solidFill>
                  <a:latin typeface="Consolas" panose="020B0609020204030204" pitchFamily="49" charset="0"/>
                </a:rPr>
                <a:t>;</a:t>
              </a:r>
            </a:p>
            <a:p>
              <a:pPr algn="l" rtl="0"/>
              <a:r>
                <a:rPr lang="en-US" sz="800" dirty="0">
                  <a:solidFill>
                    <a:srgbClr val="000000"/>
                  </a:solidFill>
                  <a:latin typeface="Consolas" panose="020B0609020204030204" pitchFamily="49" charset="0"/>
                </a:rPr>
                <a:t>   }</a:t>
              </a:r>
            </a:p>
            <a:p>
              <a:pPr algn="l" rtl="0"/>
              <a:r>
                <a:rPr lang="en-US" sz="800" dirty="0">
                  <a:solidFill>
                    <a:srgbClr val="000000"/>
                  </a:solidFill>
                  <a:latin typeface="Consolas" panose="020B0609020204030204" pitchFamily="49" charset="0"/>
                </a:rPr>
                <a:t>};</a:t>
              </a:r>
            </a:p>
            <a:p>
              <a:pPr algn="l" rtl="0"/>
              <a:endParaRPr lang="en-US" sz="800" dirty="0">
                <a:solidFill>
                  <a:srgbClr val="000000"/>
                </a:solidFill>
                <a:latin typeface="Consolas" panose="020B0609020204030204" pitchFamily="49" charset="0"/>
              </a:endParaRPr>
            </a:p>
            <a:p>
              <a:pPr algn="l" rtl="0"/>
              <a:r>
                <a:rPr lang="en-US" sz="800" dirty="0">
                  <a:solidFill>
                    <a:srgbClr val="0000FF"/>
                  </a:solidFill>
                  <a:latin typeface="Consolas" panose="020B0609020204030204" pitchFamily="49" charset="0"/>
                </a:rPr>
                <a:t>class</a:t>
              </a:r>
              <a:r>
                <a:rPr lang="en-US" sz="800" dirty="0">
                  <a:solidFill>
                    <a:srgbClr val="000000"/>
                  </a:solidFill>
                  <a:latin typeface="Consolas" panose="020B0609020204030204" pitchFamily="49" charset="0"/>
                </a:rPr>
                <a:t> </a:t>
              </a:r>
              <a:r>
                <a:rPr lang="en-US" sz="800" dirty="0" err="1">
                  <a:solidFill>
                    <a:srgbClr val="2B91AF"/>
                  </a:solidFill>
                  <a:latin typeface="Consolas" panose="020B0609020204030204" pitchFamily="49" charset="0"/>
                </a:rPr>
                <a:t>DebugStack</a:t>
              </a:r>
              <a:r>
                <a:rPr lang="en-US" sz="800" dirty="0">
                  <a:solidFill>
                    <a:srgbClr val="000000"/>
                  </a:solidFill>
                  <a:latin typeface="Consolas" panose="020B0609020204030204" pitchFamily="49" charset="0"/>
                </a:rPr>
                <a:t> : </a:t>
              </a:r>
              <a:r>
                <a:rPr lang="en-US" sz="800" dirty="0">
                  <a:solidFill>
                    <a:srgbClr val="0000FF"/>
                  </a:solidFill>
                  <a:latin typeface="Consolas" panose="020B0609020204030204" pitchFamily="49" charset="0"/>
                </a:rPr>
                <a:t>public</a:t>
              </a:r>
              <a:r>
                <a:rPr lang="en-US" sz="800" dirty="0">
                  <a:solidFill>
                    <a:srgbClr val="000000"/>
                  </a:solidFill>
                  <a:latin typeface="Consolas" panose="020B0609020204030204" pitchFamily="49" charset="0"/>
                </a:rPr>
                <a:t> </a:t>
              </a:r>
              <a:r>
                <a:rPr lang="en-US" sz="800" dirty="0" err="1">
                  <a:solidFill>
                    <a:srgbClr val="2B91AF"/>
                  </a:solidFill>
                  <a:latin typeface="Consolas" panose="020B0609020204030204" pitchFamily="49" charset="0"/>
                </a:rPr>
                <a:t>SimpleStack</a:t>
              </a:r>
              <a:r>
                <a:rPr lang="en-US" sz="800" dirty="0">
                  <a:solidFill>
                    <a:srgbClr val="2B91AF"/>
                  </a:solidFill>
                  <a:latin typeface="Consolas" panose="020B0609020204030204" pitchFamily="49" charset="0"/>
                </a:rPr>
                <a:t> </a:t>
              </a:r>
            </a:p>
            <a:p>
              <a:pPr algn="l" rtl="0"/>
              <a:r>
                <a:rPr lang="en-US" sz="800" dirty="0">
                  <a:solidFill>
                    <a:srgbClr val="000000"/>
                  </a:solidFill>
                  <a:latin typeface="Consolas" panose="020B0609020204030204" pitchFamily="49" charset="0"/>
                </a:rPr>
                <a:t>{</a:t>
              </a:r>
            </a:p>
            <a:p>
              <a:r>
                <a:rPr lang="en-US" sz="800" dirty="0">
                  <a:solidFill>
                    <a:srgbClr val="0000FF"/>
                  </a:solidFill>
                  <a:latin typeface="Consolas" panose="020B0609020204030204" pitchFamily="49" charset="0"/>
                </a:rPr>
                <a:t>public:</a:t>
              </a:r>
            </a:p>
            <a:p>
              <a:pPr algn="l" rtl="0"/>
              <a:r>
                <a:rPr lang="en-US" sz="800" dirty="0">
                  <a:solidFill>
                    <a:srgbClr val="0000FF"/>
                  </a:solidFill>
                  <a:latin typeface="Consolas" panose="020B0609020204030204" pitchFamily="49" charset="0"/>
                </a:rPr>
                <a:t>   </a:t>
              </a:r>
              <a:r>
                <a:rPr lang="en-US" sz="800" b="1" dirty="0">
                  <a:solidFill>
                    <a:srgbClr val="0000FF"/>
                  </a:solidFill>
                  <a:latin typeface="Consolas" panose="020B0609020204030204" pitchFamily="49" charset="0"/>
                </a:rPr>
                <a:t>virtual </a:t>
              </a:r>
              <a:r>
                <a:rPr lang="en-US" sz="800" dirty="0">
                  <a:solidFill>
                    <a:srgbClr val="0000FF"/>
                  </a:solidFill>
                  <a:latin typeface="Consolas" panose="020B0609020204030204" pitchFamily="49" charset="0"/>
                </a:rPr>
                <a:t>void</a:t>
              </a:r>
              <a:r>
                <a:rPr lang="en-US" sz="800" dirty="0">
                  <a:solidFill>
                    <a:srgbClr val="000000"/>
                  </a:solidFill>
                  <a:latin typeface="Consolas" panose="020B0609020204030204" pitchFamily="49" charset="0"/>
                </a:rPr>
                <a:t> Clean() </a:t>
              </a:r>
            </a:p>
            <a:p>
              <a:pPr algn="l" rtl="0"/>
              <a:r>
                <a:rPr lang="en-US" sz="800" dirty="0">
                  <a:solidFill>
                    <a:srgbClr val="000000"/>
                  </a:solidFill>
                  <a:latin typeface="Consolas" panose="020B0609020204030204" pitchFamily="49" charset="0"/>
                </a:rPr>
                <a:t>   {</a:t>
              </a:r>
            </a:p>
            <a:p>
              <a:pPr algn="l" rtl="0"/>
              <a:r>
                <a:rPr lang="en-US" sz="800" dirty="0">
                  <a:solidFill>
                    <a:srgbClr val="000000"/>
                  </a:solidFill>
                  <a:latin typeface="Consolas" panose="020B0609020204030204" pitchFamily="49" charset="0"/>
                </a:rPr>
                <a:t>      std::</a:t>
              </a:r>
              <a:r>
                <a:rPr lang="en-US" sz="800" dirty="0" err="1">
                  <a:solidFill>
                    <a:srgbClr val="000000"/>
                  </a:solidFill>
                  <a:latin typeface="Consolas" panose="020B0609020204030204" pitchFamily="49" charset="0"/>
                </a:rPr>
                <a:t>cout</a:t>
              </a:r>
              <a:r>
                <a:rPr lang="en-US" sz="800" dirty="0">
                  <a:solidFill>
                    <a:srgbClr val="000000"/>
                  </a:solidFill>
                  <a:latin typeface="Consolas" panose="020B0609020204030204" pitchFamily="49" charset="0"/>
                </a:rPr>
                <a:t> </a:t>
              </a:r>
              <a:r>
                <a:rPr lang="en-US" sz="800" dirty="0">
                  <a:solidFill>
                    <a:srgbClr val="008080"/>
                  </a:solidFill>
                  <a:latin typeface="Consolas" panose="020B0609020204030204" pitchFamily="49" charset="0"/>
                </a:rPr>
                <a:t>&lt;&lt;</a:t>
              </a:r>
              <a:r>
                <a:rPr lang="en-US" sz="800" dirty="0">
                  <a:solidFill>
                    <a:srgbClr val="000000"/>
                  </a:solidFill>
                  <a:latin typeface="Consolas" panose="020B0609020204030204" pitchFamily="49" charset="0"/>
                </a:rPr>
                <a:t>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DebugStack</a:t>
              </a:r>
              <a:r>
                <a:rPr lang="en-US" sz="800" dirty="0">
                  <a:solidFill>
                    <a:srgbClr val="A31515"/>
                  </a:solidFill>
                  <a:latin typeface="Consolas" panose="020B0609020204030204" pitchFamily="49" charset="0"/>
                </a:rPr>
                <a:t>::Clean\n"</a:t>
              </a:r>
              <a:r>
                <a:rPr lang="en-US" sz="800" dirty="0">
                  <a:solidFill>
                    <a:srgbClr val="000000"/>
                  </a:solidFill>
                  <a:latin typeface="Consolas" panose="020B0609020204030204" pitchFamily="49" charset="0"/>
                </a:rPr>
                <a:t>;</a:t>
              </a:r>
            </a:p>
            <a:p>
              <a:pPr algn="l" rtl="0"/>
              <a:r>
                <a:rPr lang="en-US" sz="800" dirty="0">
                  <a:solidFill>
                    <a:srgbClr val="000000"/>
                  </a:solidFill>
                  <a:latin typeface="Consolas" panose="020B0609020204030204" pitchFamily="49" charset="0"/>
                </a:rPr>
                <a:t>   }</a:t>
              </a:r>
            </a:p>
            <a:p>
              <a:pPr algn="l" rtl="0"/>
              <a:r>
                <a:rPr lang="en-US" sz="800" dirty="0">
                  <a:solidFill>
                    <a:srgbClr val="000000"/>
                  </a:solidFill>
                  <a:latin typeface="Consolas" panose="020B0609020204030204" pitchFamily="49" charset="0"/>
                </a:rPr>
                <a:t>};</a:t>
              </a:r>
            </a:p>
            <a:p>
              <a:pPr algn="l" rtl="0"/>
              <a:endParaRPr lang="en-US" sz="800" dirty="0">
                <a:solidFill>
                  <a:srgbClr val="000000"/>
                </a:solidFill>
                <a:latin typeface="Consolas" panose="020B0609020204030204" pitchFamily="49" charset="0"/>
              </a:endParaRPr>
            </a:p>
            <a:p>
              <a:pPr algn="l" rtl="0"/>
              <a:r>
                <a:rPr lang="en-US" sz="800" dirty="0">
                  <a:solidFill>
                    <a:srgbClr val="0000FF"/>
                  </a:solidFill>
                  <a:latin typeface="Consolas" panose="020B0609020204030204" pitchFamily="49" charset="0"/>
                </a:rPr>
                <a:t>void</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GeneralStackCleaner</a:t>
              </a:r>
              <a:r>
                <a:rPr lang="en-US" sz="800" dirty="0">
                  <a:solidFill>
                    <a:srgbClr val="000000"/>
                  </a:solidFill>
                  <a:latin typeface="Consolas" panose="020B0609020204030204" pitchFamily="49" charset="0"/>
                </a:rPr>
                <a:t>(</a:t>
              </a:r>
              <a:r>
                <a:rPr lang="en-US" sz="800" dirty="0" err="1">
                  <a:solidFill>
                    <a:srgbClr val="2B91AF"/>
                  </a:solidFill>
                  <a:latin typeface="Consolas" panose="020B0609020204030204" pitchFamily="49" charset="0"/>
                </a:rPr>
                <a:t>SimpleStack</a:t>
              </a:r>
              <a:r>
                <a:rPr lang="en-US" sz="800" dirty="0">
                  <a:solidFill>
                    <a:srgbClr val="000000"/>
                  </a:solidFill>
                  <a:latin typeface="Consolas" panose="020B0609020204030204" pitchFamily="49" charset="0"/>
                </a:rPr>
                <a:t> *</a:t>
              </a:r>
              <a:r>
                <a:rPr lang="en-US" sz="800" dirty="0" err="1">
                  <a:solidFill>
                    <a:srgbClr val="808080"/>
                  </a:solidFill>
                  <a:latin typeface="Consolas" panose="020B0609020204030204" pitchFamily="49" charset="0"/>
                </a:rPr>
                <a:t>pStack</a:t>
              </a:r>
              <a:r>
                <a:rPr lang="en-US" sz="800" dirty="0">
                  <a:solidFill>
                    <a:srgbClr val="000000"/>
                  </a:solidFill>
                  <a:latin typeface="Consolas" panose="020B0609020204030204" pitchFamily="49" charset="0"/>
                </a:rPr>
                <a:t>) </a:t>
              </a:r>
            </a:p>
            <a:p>
              <a:pPr algn="l" rtl="0"/>
              <a:r>
                <a:rPr lang="en-US" sz="800" dirty="0">
                  <a:solidFill>
                    <a:srgbClr val="000000"/>
                  </a:solidFill>
                  <a:latin typeface="Consolas" panose="020B0609020204030204" pitchFamily="49" charset="0"/>
                </a:rPr>
                <a:t>{</a:t>
              </a:r>
            </a:p>
            <a:p>
              <a:pPr algn="l" rtl="0"/>
              <a:r>
                <a:rPr lang="en-US" sz="800" dirty="0">
                  <a:solidFill>
                    <a:srgbClr val="808080"/>
                  </a:solidFill>
                  <a:latin typeface="Consolas" panose="020B0609020204030204" pitchFamily="49" charset="0"/>
                </a:rPr>
                <a:t>   </a:t>
              </a:r>
              <a:r>
                <a:rPr lang="en-US" sz="800" dirty="0" err="1">
                  <a:solidFill>
                    <a:srgbClr val="808080"/>
                  </a:solidFill>
                  <a:latin typeface="Consolas" panose="020B0609020204030204" pitchFamily="49" charset="0"/>
                </a:rPr>
                <a:t>pStack</a:t>
              </a:r>
              <a:r>
                <a:rPr lang="en-US" sz="800" dirty="0">
                  <a:solidFill>
                    <a:srgbClr val="000000"/>
                  </a:solidFill>
                  <a:latin typeface="Consolas" panose="020B0609020204030204" pitchFamily="49" charset="0"/>
                </a:rPr>
                <a:t>-&gt;Clean();</a:t>
              </a:r>
            </a:p>
            <a:p>
              <a:pPr algn="l" rtl="0"/>
              <a:r>
                <a:rPr lang="en-US" sz="800" dirty="0">
                  <a:solidFill>
                    <a:srgbClr val="000000"/>
                  </a:solidFill>
                  <a:latin typeface="Consolas" panose="020B0609020204030204" pitchFamily="49" charset="0"/>
                </a:rPr>
                <a:t>}</a:t>
              </a:r>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2" name="Google Shape;364;p28">
            <a:extLst>
              <a:ext uri="{FF2B5EF4-FFF2-40B4-BE49-F238E27FC236}">
                <a16:creationId xmlns:a16="http://schemas.microsoft.com/office/drawing/2014/main" id="{3629392D-B712-4752-8D5C-C7602C9F0A96}"/>
              </a:ext>
            </a:extLst>
          </p:cNvPr>
          <p:cNvGrpSpPr/>
          <p:nvPr/>
        </p:nvGrpSpPr>
        <p:grpSpPr>
          <a:xfrm>
            <a:off x="5554280" y="3127261"/>
            <a:ext cx="2727824" cy="1608614"/>
            <a:chOff x="540000" y="2088763"/>
            <a:chExt cx="2727824" cy="1608614"/>
          </a:xfrm>
        </p:grpSpPr>
        <p:sp>
          <p:nvSpPr>
            <p:cNvPr id="43" name="Google Shape;365;p28">
              <a:extLst>
                <a:ext uri="{FF2B5EF4-FFF2-40B4-BE49-F238E27FC236}">
                  <a16:creationId xmlns:a16="http://schemas.microsoft.com/office/drawing/2014/main" id="{86024A20-7CFF-4AB9-9ABD-40864E1F273C}"/>
                </a:ext>
              </a:extLst>
            </p:cNvPr>
            <p:cNvSpPr/>
            <p:nvPr/>
          </p:nvSpPr>
          <p:spPr>
            <a:xfrm>
              <a:off x="540000" y="2096738"/>
              <a:ext cx="2727823" cy="160063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 </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DebugStack</a:t>
              </a:r>
              <a:r>
                <a:rPr lang="en-US" sz="1100" dirty="0">
                  <a:solidFill>
                    <a:srgbClr val="000000"/>
                  </a:solidFill>
                  <a:latin typeface="Consolas" panose="020B0609020204030204" pitchFamily="49" charset="0"/>
                </a:rPr>
                <a:t> ds;</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GeneralStackCleaner</a:t>
              </a:r>
              <a:r>
                <a:rPr lang="en-US" sz="1100" dirty="0">
                  <a:solidFill>
                    <a:srgbClr val="000000"/>
                  </a:solidFill>
                  <a:latin typeface="Consolas" panose="020B0609020204030204" pitchFamily="49" charset="0"/>
                </a:rPr>
                <a:t>(&amp;ds);</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44" name="Google Shape;366;p28">
              <a:extLst>
                <a:ext uri="{FF2B5EF4-FFF2-40B4-BE49-F238E27FC236}">
                  <a16:creationId xmlns:a16="http://schemas.microsoft.com/office/drawing/2014/main" id="{BDCB30CC-9F1F-4075-9548-F74473CAF960}"/>
                </a:ext>
              </a:extLst>
            </p:cNvPr>
            <p:cNvSpPr/>
            <p:nvPr/>
          </p:nvSpPr>
          <p:spPr>
            <a:xfrm>
              <a:off x="540000" y="2088763"/>
              <a:ext cx="2727824"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367;p28">
              <a:extLst>
                <a:ext uri="{FF2B5EF4-FFF2-40B4-BE49-F238E27FC236}">
                  <a16:creationId xmlns:a16="http://schemas.microsoft.com/office/drawing/2014/main" id="{7AEAD591-488D-47EF-AF61-81DFED41A103}"/>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368;p28">
              <a:extLst>
                <a:ext uri="{FF2B5EF4-FFF2-40B4-BE49-F238E27FC236}">
                  <a16:creationId xmlns:a16="http://schemas.microsoft.com/office/drawing/2014/main" id="{99C1833C-0689-4137-A604-D02C6D3A84B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369;p28">
              <a:extLst>
                <a:ext uri="{FF2B5EF4-FFF2-40B4-BE49-F238E27FC236}">
                  <a16:creationId xmlns:a16="http://schemas.microsoft.com/office/drawing/2014/main" id="{CF775DC4-F401-4E77-A034-299ECB80B339}"/>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 name="Google Shape;332;p25">
            <a:extLst>
              <a:ext uri="{FF2B5EF4-FFF2-40B4-BE49-F238E27FC236}">
                <a16:creationId xmlns:a16="http://schemas.microsoft.com/office/drawing/2014/main" id="{3D9BA8D5-51B0-42BC-8E18-BBF67751BD3A}"/>
              </a:ext>
            </a:extLst>
          </p:cNvPr>
          <p:cNvSpPr/>
          <p:nvPr/>
        </p:nvSpPr>
        <p:spPr>
          <a:xfrm>
            <a:off x="4650441" y="2702075"/>
            <a:ext cx="1229824" cy="344956"/>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algn="ctr" rtl="1"/>
            <a:r>
              <a:rPr lang="he-IL" sz="1200" dirty="0">
                <a:solidFill>
                  <a:schemeClr val="dk1"/>
                </a:solidFill>
                <a:latin typeface="Arimo"/>
                <a:ea typeface="Arimo"/>
                <a:cs typeface="+mn-cs"/>
                <a:sym typeface="Arimo"/>
              </a:rPr>
              <a:t>שימוש ב-</a:t>
            </a:r>
            <a:r>
              <a:rPr lang="en-US" sz="1200" dirty="0">
                <a:solidFill>
                  <a:schemeClr val="dk1"/>
                </a:solidFill>
                <a:latin typeface="Arimo"/>
                <a:ea typeface="Arimo"/>
                <a:cs typeface="+mn-cs"/>
                <a:sym typeface="Arimo"/>
              </a:rPr>
              <a:t>virtual</a:t>
            </a:r>
          </a:p>
        </p:txBody>
      </p:sp>
      <p:cxnSp>
        <p:nvCxnSpPr>
          <p:cNvPr id="48" name="Google Shape;333;p25">
            <a:extLst>
              <a:ext uri="{FF2B5EF4-FFF2-40B4-BE49-F238E27FC236}">
                <a16:creationId xmlns:a16="http://schemas.microsoft.com/office/drawing/2014/main" id="{C2346599-C204-4867-B3CA-B16FB8836233}"/>
              </a:ext>
            </a:extLst>
          </p:cNvPr>
          <p:cNvCxnSpPr>
            <a:cxnSpLocks/>
            <a:endCxn id="41" idx="0"/>
          </p:cNvCxnSpPr>
          <p:nvPr/>
        </p:nvCxnSpPr>
        <p:spPr>
          <a:xfrm>
            <a:off x="1656026" y="2511425"/>
            <a:ext cx="3609327" cy="190650"/>
          </a:xfrm>
          <a:prstGeom prst="straightConnector1">
            <a:avLst/>
          </a:prstGeom>
          <a:noFill/>
          <a:ln w="19050" cap="flat" cmpd="sng">
            <a:solidFill>
              <a:schemeClr val="accent1"/>
            </a:solidFill>
            <a:prstDash val="solid"/>
            <a:round/>
            <a:headEnd type="none" w="med" len="med"/>
            <a:tailEnd type="none" w="med" len="med"/>
          </a:ln>
        </p:spPr>
      </p:cxnSp>
      <p:cxnSp>
        <p:nvCxnSpPr>
          <p:cNvPr id="49" name="Google Shape;333;p25">
            <a:extLst>
              <a:ext uri="{FF2B5EF4-FFF2-40B4-BE49-F238E27FC236}">
                <a16:creationId xmlns:a16="http://schemas.microsoft.com/office/drawing/2014/main" id="{930C8CB8-01F0-4EFC-82BE-5D2891EBC138}"/>
              </a:ext>
            </a:extLst>
          </p:cNvPr>
          <p:cNvCxnSpPr>
            <a:cxnSpLocks/>
            <a:endCxn id="41" idx="2"/>
          </p:cNvCxnSpPr>
          <p:nvPr/>
        </p:nvCxnSpPr>
        <p:spPr>
          <a:xfrm flipV="1">
            <a:off x="1737880" y="3047031"/>
            <a:ext cx="3527473" cy="419019"/>
          </a:xfrm>
          <a:prstGeom prst="straightConnector1">
            <a:avLst/>
          </a:prstGeom>
          <a:noFill/>
          <a:ln w="19050" cap="flat" cmpd="sng">
            <a:solidFill>
              <a:schemeClr val="accent1"/>
            </a:solidFill>
            <a:prstDash val="solid"/>
            <a:round/>
            <a:headEnd type="none" w="med" len="med"/>
            <a:tailEnd type="none" w="med" len="med"/>
          </a:ln>
        </p:spPr>
      </p:cxnSp>
      <p:grpSp>
        <p:nvGrpSpPr>
          <p:cNvPr id="50" name="קבוצה 432">
            <a:extLst>
              <a:ext uri="{FF2B5EF4-FFF2-40B4-BE49-F238E27FC236}">
                <a16:creationId xmlns:a16="http://schemas.microsoft.com/office/drawing/2014/main" id="{0355777F-1763-4D16-B744-3E2671FD49B0}"/>
              </a:ext>
            </a:extLst>
          </p:cNvPr>
          <p:cNvGrpSpPr/>
          <p:nvPr/>
        </p:nvGrpSpPr>
        <p:grpSpPr>
          <a:xfrm>
            <a:off x="4388693" y="3922680"/>
            <a:ext cx="692474" cy="705272"/>
            <a:chOff x="2231235" y="3350461"/>
            <a:chExt cx="692474" cy="705272"/>
          </a:xfrm>
        </p:grpSpPr>
        <p:sp>
          <p:nvSpPr>
            <p:cNvPr id="51" name="גרפיקה 424">
              <a:extLst>
                <a:ext uri="{FF2B5EF4-FFF2-40B4-BE49-F238E27FC236}">
                  <a16:creationId xmlns:a16="http://schemas.microsoft.com/office/drawing/2014/main" id="{0EE8CA8E-3F5E-4FEA-9AF1-A0DE053C57EB}"/>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52" name="גרפיקה 424">
              <a:extLst>
                <a:ext uri="{FF2B5EF4-FFF2-40B4-BE49-F238E27FC236}">
                  <a16:creationId xmlns:a16="http://schemas.microsoft.com/office/drawing/2014/main" id="{F27301AE-7D66-4C4D-B89B-46C8180CF26F}"/>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53" name="Google Shape;191;p19">
            <a:extLst>
              <a:ext uri="{FF2B5EF4-FFF2-40B4-BE49-F238E27FC236}">
                <a16:creationId xmlns:a16="http://schemas.microsoft.com/office/drawing/2014/main" id="{4E0A6371-084D-4516-9FF0-192A8277FB21}"/>
              </a:ext>
            </a:extLst>
          </p:cNvPr>
          <p:cNvSpPr/>
          <p:nvPr/>
        </p:nvSpPr>
        <p:spPr>
          <a:xfrm>
            <a:off x="8270008" y="98874"/>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p19">
            <a:extLst>
              <a:ext uri="{FF2B5EF4-FFF2-40B4-BE49-F238E27FC236}">
                <a16:creationId xmlns:a16="http://schemas.microsoft.com/office/drawing/2014/main" id="{26563DBA-BE95-4F97-86B2-69857B6F7040}"/>
              </a:ext>
            </a:extLst>
          </p:cNvPr>
          <p:cNvSpPr txBox="1">
            <a:spLocks/>
          </p:cNvSpPr>
          <p:nvPr/>
        </p:nvSpPr>
        <p:spPr>
          <a:xfrm>
            <a:off x="8362512" y="67155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סינטקס</a:t>
            </a:r>
            <a:endParaRPr lang="he-IL" sz="1200" dirty="0">
              <a:solidFill>
                <a:schemeClr val="accent1"/>
              </a:solidFill>
            </a:endParaRPr>
          </a:p>
        </p:txBody>
      </p:sp>
      <p:grpSp>
        <p:nvGrpSpPr>
          <p:cNvPr id="55" name="קבוצה 175">
            <a:extLst>
              <a:ext uri="{FF2B5EF4-FFF2-40B4-BE49-F238E27FC236}">
                <a16:creationId xmlns:a16="http://schemas.microsoft.com/office/drawing/2014/main" id="{72F428FB-0DFD-42E5-877B-E5B68E6B4BD8}"/>
              </a:ext>
            </a:extLst>
          </p:cNvPr>
          <p:cNvGrpSpPr/>
          <p:nvPr/>
        </p:nvGrpSpPr>
        <p:grpSpPr>
          <a:xfrm>
            <a:off x="8472464" y="109963"/>
            <a:ext cx="544069" cy="582046"/>
            <a:chOff x="3767023" y="1166439"/>
            <a:chExt cx="544069" cy="582046"/>
          </a:xfrm>
        </p:grpSpPr>
        <p:grpSp>
          <p:nvGrpSpPr>
            <p:cNvPr id="56" name="גרפיקה 167">
              <a:extLst>
                <a:ext uri="{FF2B5EF4-FFF2-40B4-BE49-F238E27FC236}">
                  <a16:creationId xmlns:a16="http://schemas.microsoft.com/office/drawing/2014/main" id="{329FD136-4164-45FC-88CF-3F4B6BFB0901}"/>
                </a:ext>
              </a:extLst>
            </p:cNvPr>
            <p:cNvGrpSpPr/>
            <p:nvPr/>
          </p:nvGrpSpPr>
          <p:grpSpPr>
            <a:xfrm>
              <a:off x="3767023" y="1330570"/>
              <a:ext cx="203330" cy="417915"/>
              <a:chOff x="3767023" y="1330570"/>
              <a:chExt cx="203330" cy="417915"/>
            </a:xfrm>
            <a:solidFill>
              <a:schemeClr val="accent1"/>
            </a:solidFill>
          </p:grpSpPr>
          <p:sp>
            <p:nvSpPr>
              <p:cNvPr id="60" name="גרפיקה 167">
                <a:extLst>
                  <a:ext uri="{FF2B5EF4-FFF2-40B4-BE49-F238E27FC236}">
                    <a16:creationId xmlns:a16="http://schemas.microsoft.com/office/drawing/2014/main" id="{A19B5F02-A44B-4C95-90A7-A90F6FA67B47}"/>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61" name="גרפיקה 167">
                <a:extLst>
                  <a:ext uri="{FF2B5EF4-FFF2-40B4-BE49-F238E27FC236}">
                    <a16:creationId xmlns:a16="http://schemas.microsoft.com/office/drawing/2014/main" id="{A9FD4A05-F3FC-4570-B6E5-5F6D027D4DC6}"/>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62" name="גרפיקה 167">
                <a:extLst>
                  <a:ext uri="{FF2B5EF4-FFF2-40B4-BE49-F238E27FC236}">
                    <a16:creationId xmlns:a16="http://schemas.microsoft.com/office/drawing/2014/main" id="{E340797B-309C-4FB9-98E2-72B3A079BBBD}"/>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57" name="גרפיקה 167">
              <a:extLst>
                <a:ext uri="{FF2B5EF4-FFF2-40B4-BE49-F238E27FC236}">
                  <a16:creationId xmlns:a16="http://schemas.microsoft.com/office/drawing/2014/main" id="{1C0D72F1-16B3-46B3-9A87-39BF6F2E7570}"/>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58" name="גרפיקה 167">
              <a:extLst>
                <a:ext uri="{FF2B5EF4-FFF2-40B4-BE49-F238E27FC236}">
                  <a16:creationId xmlns:a16="http://schemas.microsoft.com/office/drawing/2014/main" id="{7C3FCD92-F819-4C69-9713-943A064D23AD}"/>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59" name="גרפיקה 167">
              <a:extLst>
                <a:ext uri="{FF2B5EF4-FFF2-40B4-BE49-F238E27FC236}">
                  <a16:creationId xmlns:a16="http://schemas.microsoft.com/office/drawing/2014/main" id="{DF935644-13EB-4A75-B6F5-57E66625880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1265611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FF92-DC6B-4A18-B563-52BFDB47EDA3}"/>
              </a:ext>
            </a:extLst>
          </p:cNvPr>
          <p:cNvSpPr>
            <a:spLocks noGrp="1"/>
          </p:cNvSpPr>
          <p:nvPr>
            <p:ph type="ctrTitle"/>
          </p:nvPr>
        </p:nvSpPr>
        <p:spPr/>
        <p:txBody>
          <a:bodyPr/>
          <a:lstStyle/>
          <a:p>
            <a:r>
              <a:rPr lang="he-IL" dirty="0"/>
              <a:t>שאלות? תהיות?</a:t>
            </a:r>
            <a:endParaRPr lang="en-IL" dirty="0"/>
          </a:p>
        </p:txBody>
      </p:sp>
      <p:sp>
        <p:nvSpPr>
          <p:cNvPr id="3" name="Subtitle 2">
            <a:extLst>
              <a:ext uri="{FF2B5EF4-FFF2-40B4-BE49-F238E27FC236}">
                <a16:creationId xmlns:a16="http://schemas.microsoft.com/office/drawing/2014/main" id="{E28DD0FF-F8E6-4794-ABDC-7F35919D183C}"/>
              </a:ext>
            </a:extLst>
          </p:cNvPr>
          <p:cNvSpPr>
            <a:spLocks noGrp="1"/>
          </p:cNvSpPr>
          <p:nvPr>
            <p:ph type="subTitle" idx="1"/>
          </p:nvPr>
        </p:nvSpPr>
        <p:spPr/>
        <p:txBody>
          <a:bodyPr/>
          <a:lstStyle/>
          <a:p>
            <a:pPr rtl="1"/>
            <a:r>
              <a:rPr lang="he-IL" dirty="0"/>
              <a:t>קישור פונקציות, פונקציות וירטואליות</a:t>
            </a:r>
            <a:endParaRPr lang="en-IL" dirty="0"/>
          </a:p>
        </p:txBody>
      </p:sp>
    </p:spTree>
    <p:extLst>
      <p:ext uri="{BB962C8B-B14F-4D97-AF65-F5344CB8AC3E}">
        <p14:creationId xmlns:p14="http://schemas.microsoft.com/office/powerpoint/2010/main" val="1781097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dirty="0">
                <a:solidFill>
                  <a:schemeClr val="accent1"/>
                </a:solidFill>
              </a:rPr>
              <a:t>פונקציות וירטואליות</a:t>
            </a:r>
            <a:endParaRPr sz="1400" dirty="0">
              <a:solidFill>
                <a:schemeClr val="accent1"/>
              </a:solidFill>
              <a:hlinkClick r:id="rId3" action="ppaction://hlinksldjump">
                <a:extLst>
                  <a:ext uri="{A12FA001-AC4F-418D-AE19-62706E023703}">
                    <ahyp:hlinkClr xmlns:ahyp="http://schemas.microsoft.com/office/drawing/2018/hyperlinkcolor" val="tx"/>
                  </a:ext>
                </a:extLst>
              </a:hlinkClick>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מאחורי הקלעים</a:t>
            </a:r>
            <a:endParaRPr sz="1400" b="1" dirty="0">
              <a:solidFill>
                <a:schemeClr val="tx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דריסת פונקציות</a:t>
            </a:r>
            <a:endParaRPr sz="1400" dirty="0">
              <a:solidFill>
                <a:schemeClr val="accent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2887" y="4061375"/>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237250"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44" idx="6"/>
          </p:cNvCxnSpPr>
          <p:nvPr/>
        </p:nvCxnSpPr>
        <p:spPr>
          <a:xfrm flipH="1">
            <a:off x="6310620" y="4104534"/>
            <a:ext cx="2833382" cy="3929"/>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8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DAF4B-91A6-4917-B5CF-F375591CBAE6}"/>
              </a:ext>
            </a:extLst>
          </p:cNvPr>
          <p:cNvSpPr>
            <a:spLocks noGrp="1"/>
          </p:cNvSpPr>
          <p:nvPr>
            <p:ph type="title"/>
          </p:nvPr>
        </p:nvSpPr>
        <p:spPr/>
        <p:txBody>
          <a:bodyPr/>
          <a:lstStyle/>
          <a:p>
            <a:r>
              <a:rPr lang="he-IL" dirty="0"/>
              <a:t>מצביעים לפונקציות</a:t>
            </a:r>
            <a:endParaRPr lang="en-IL" dirty="0"/>
          </a:p>
        </p:txBody>
      </p:sp>
      <p:pic>
        <p:nvPicPr>
          <p:cNvPr id="8194" name="Picture 2" descr="Pointers (: ProgrammerHumor">
            <a:extLst>
              <a:ext uri="{FF2B5EF4-FFF2-40B4-BE49-F238E27FC236}">
                <a16:creationId xmlns:a16="http://schemas.microsoft.com/office/drawing/2014/main" id="{CE20D68F-EF17-4521-B063-6FF4BF401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73" y="1267331"/>
            <a:ext cx="2944653" cy="324623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45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
        <p:cNvGrpSpPr/>
        <p:nvPr/>
      </p:nvGrpSpPr>
      <p:grpSpPr>
        <a:xfrm>
          <a:off x="0" y="0"/>
          <a:ext cx="0" cy="0"/>
          <a:chOff x="0" y="0"/>
          <a:chExt cx="0" cy="0"/>
        </a:xfrm>
      </p:grpSpPr>
      <p:sp>
        <p:nvSpPr>
          <p:cNvPr id="159" name="Google Shape;159;p17"/>
          <p:cNvSpPr txBox="1">
            <a:spLocks noGrp="1"/>
          </p:cNvSpPr>
          <p:nvPr>
            <p:ph type="subTitle" idx="1"/>
          </p:nvPr>
        </p:nvSpPr>
        <p:spPr>
          <a:xfrm>
            <a:off x="4572000" y="3556375"/>
            <a:ext cx="4032000" cy="1121400"/>
          </a:xfrm>
          <a:prstGeom prst="rect">
            <a:avLst/>
          </a:prstGeom>
        </p:spPr>
        <p:txBody>
          <a:bodyPr spcFirstLastPara="1" wrap="square" lIns="0" tIns="0" rIns="0" bIns="0" anchor="t" anchorCtr="0">
            <a:noAutofit/>
          </a:bodyPr>
          <a:lstStyle/>
          <a:p>
            <a:pPr marL="0" lvl="0" indent="0" algn="r" rtl="1">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מצביעים לפונקציות</a:t>
            </a:r>
            <a:endParaRPr lang="en-IL" dirty="0"/>
          </a:p>
        </p:txBody>
      </p:sp>
      <p:sp>
        <p:nvSpPr>
          <p:cNvPr id="63" name="כותרת 4">
            <a:extLst>
              <a:ext uri="{FF2B5EF4-FFF2-40B4-BE49-F238E27FC236}">
                <a16:creationId xmlns:a16="http://schemas.microsoft.com/office/drawing/2014/main" id="{E8DECF03-EAAA-41CF-9FB3-5A098F614424}"/>
              </a:ext>
            </a:extLst>
          </p:cNvPr>
          <p:cNvSpPr txBox="1">
            <a:spLocks/>
          </p:cNvSpPr>
          <p:nvPr/>
        </p:nvSpPr>
        <p:spPr>
          <a:xfrm>
            <a:off x="8336750" y="626640"/>
            <a:ext cx="720000" cy="30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e-IL" b="1" dirty="0" err="1">
                <a:solidFill>
                  <a:schemeClr val="accent1"/>
                </a:solidFill>
              </a:rPr>
              <a:t>רענון</a:t>
            </a:r>
            <a:endParaRPr lang="en-IL" b="1" dirty="0">
              <a:solidFill>
                <a:schemeClr val="accent1"/>
              </a:solidFill>
            </a:endParaRPr>
          </a:p>
        </p:txBody>
      </p:sp>
      <p:grpSp>
        <p:nvGrpSpPr>
          <p:cNvPr id="64" name="גרפיקה 288">
            <a:extLst>
              <a:ext uri="{FF2B5EF4-FFF2-40B4-BE49-F238E27FC236}">
                <a16:creationId xmlns:a16="http://schemas.microsoft.com/office/drawing/2014/main" id="{98FA78DF-7ED0-46A6-88C9-EE481ED5956F}"/>
              </a:ext>
            </a:extLst>
          </p:cNvPr>
          <p:cNvGrpSpPr/>
          <p:nvPr/>
        </p:nvGrpSpPr>
        <p:grpSpPr>
          <a:xfrm>
            <a:off x="8450825" y="97548"/>
            <a:ext cx="557283" cy="569214"/>
            <a:chOff x="5726838" y="2146835"/>
            <a:chExt cx="650434" cy="664359"/>
          </a:xfrm>
        </p:grpSpPr>
        <p:grpSp>
          <p:nvGrpSpPr>
            <p:cNvPr id="65" name="גרפיקה 288">
              <a:extLst>
                <a:ext uri="{FF2B5EF4-FFF2-40B4-BE49-F238E27FC236}">
                  <a16:creationId xmlns:a16="http://schemas.microsoft.com/office/drawing/2014/main" id="{F861A665-30DE-4B02-8C19-877F04A416A1}"/>
                </a:ext>
              </a:extLst>
            </p:cNvPr>
            <p:cNvGrpSpPr/>
            <p:nvPr/>
          </p:nvGrpSpPr>
          <p:grpSpPr>
            <a:xfrm>
              <a:off x="5726838" y="2146835"/>
              <a:ext cx="574065" cy="452281"/>
              <a:chOff x="5726838" y="2146835"/>
              <a:chExt cx="574065" cy="452281"/>
            </a:xfrm>
          </p:grpSpPr>
          <p:sp>
            <p:nvSpPr>
              <p:cNvPr id="69" name="גרפיקה 288">
                <a:extLst>
                  <a:ext uri="{FF2B5EF4-FFF2-40B4-BE49-F238E27FC236}">
                    <a16:creationId xmlns:a16="http://schemas.microsoft.com/office/drawing/2014/main" id="{B19482CA-BC7E-4A53-AF56-2E799DF1CB01}"/>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70" name="גרפיקה 288">
                <a:extLst>
                  <a:ext uri="{FF2B5EF4-FFF2-40B4-BE49-F238E27FC236}">
                    <a16:creationId xmlns:a16="http://schemas.microsoft.com/office/drawing/2014/main" id="{42494F39-9317-4C50-BB40-6C09938A6E12}"/>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66" name="גרפיקה 288">
              <a:extLst>
                <a:ext uri="{FF2B5EF4-FFF2-40B4-BE49-F238E27FC236}">
                  <a16:creationId xmlns:a16="http://schemas.microsoft.com/office/drawing/2014/main" id="{8AF3CD05-D157-4379-BFBC-6931AF9ED90E}"/>
                </a:ext>
              </a:extLst>
            </p:cNvPr>
            <p:cNvGrpSpPr/>
            <p:nvPr/>
          </p:nvGrpSpPr>
          <p:grpSpPr>
            <a:xfrm>
              <a:off x="5801480" y="2358913"/>
              <a:ext cx="575792" cy="452281"/>
              <a:chOff x="5801480" y="2358913"/>
              <a:chExt cx="575792" cy="452281"/>
            </a:xfrm>
          </p:grpSpPr>
          <p:sp>
            <p:nvSpPr>
              <p:cNvPr id="67" name="גרפיקה 288">
                <a:extLst>
                  <a:ext uri="{FF2B5EF4-FFF2-40B4-BE49-F238E27FC236}">
                    <a16:creationId xmlns:a16="http://schemas.microsoft.com/office/drawing/2014/main" id="{A4AFFF1A-B2F5-49D0-8BF6-6908CC35C0FD}"/>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68" name="גרפיקה 288">
                <a:extLst>
                  <a:ext uri="{FF2B5EF4-FFF2-40B4-BE49-F238E27FC236}">
                    <a16:creationId xmlns:a16="http://schemas.microsoft.com/office/drawing/2014/main" id="{B4312985-8456-491B-9AFF-81B14565E4C1}"/>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sp>
        <p:nvSpPr>
          <p:cNvPr id="29" name="Text Placeholder 1">
            <a:extLst>
              <a:ext uri="{FF2B5EF4-FFF2-40B4-BE49-F238E27FC236}">
                <a16:creationId xmlns:a16="http://schemas.microsoft.com/office/drawing/2014/main" id="{A325527E-55D0-49E1-9D9E-EF081B796FB6}"/>
              </a:ext>
            </a:extLst>
          </p:cNvPr>
          <p:cNvSpPr>
            <a:spLocks noGrp="1"/>
          </p:cNvSpPr>
          <p:nvPr>
            <p:ph type="body" idx="1"/>
          </p:nvPr>
        </p:nvSpPr>
        <p:spPr>
          <a:xfrm>
            <a:off x="6278880" y="1288745"/>
            <a:ext cx="2325120" cy="3533400"/>
          </a:xfrm>
        </p:spPr>
        <p:txBody>
          <a:bodyPr anchor="t"/>
          <a:lstStyle/>
          <a:p>
            <a:pPr marL="0" indent="0" algn="r" rtl="1">
              <a:buFont typeface="Arial" panose="020B0604020202020204" pitchFamily="34" charset="0"/>
              <a:buNone/>
            </a:pPr>
            <a:r>
              <a:rPr lang="he-IL" dirty="0"/>
              <a:t>ניזכר בפונקציה מוכרת מאוד...</a:t>
            </a:r>
            <a:endParaRPr lang="en-US" dirty="0"/>
          </a:p>
          <a:p>
            <a:pPr marL="0" indent="0" algn="r" rtl="1">
              <a:buFont typeface="Arial" panose="020B0604020202020204" pitchFamily="34" charset="0"/>
              <a:buNone/>
            </a:pPr>
            <a:endParaRPr lang="he-IL" dirty="0"/>
          </a:p>
          <a:p>
            <a:endParaRPr lang="en-IL" dirty="0"/>
          </a:p>
        </p:txBody>
      </p:sp>
      <p:grpSp>
        <p:nvGrpSpPr>
          <p:cNvPr id="30" name="Google Shape;364;p28">
            <a:extLst>
              <a:ext uri="{FF2B5EF4-FFF2-40B4-BE49-F238E27FC236}">
                <a16:creationId xmlns:a16="http://schemas.microsoft.com/office/drawing/2014/main" id="{AAD0584F-1D7D-4B81-9771-FDAB5CC30B73}"/>
              </a:ext>
            </a:extLst>
          </p:cNvPr>
          <p:cNvGrpSpPr/>
          <p:nvPr/>
        </p:nvGrpSpPr>
        <p:grpSpPr>
          <a:xfrm>
            <a:off x="1277322" y="1345895"/>
            <a:ext cx="4098588" cy="3191815"/>
            <a:chOff x="539998" y="2088763"/>
            <a:chExt cx="3327762" cy="2939228"/>
          </a:xfrm>
        </p:grpSpPr>
        <p:sp>
          <p:nvSpPr>
            <p:cNvPr id="31" name="Google Shape;365;p28">
              <a:extLst>
                <a:ext uri="{FF2B5EF4-FFF2-40B4-BE49-F238E27FC236}">
                  <a16:creationId xmlns:a16="http://schemas.microsoft.com/office/drawing/2014/main" id="{974CBE7B-09A9-4C1F-B1B7-71469B0012EE}"/>
                </a:ext>
              </a:extLst>
            </p:cNvPr>
            <p:cNvSpPr/>
            <p:nvPr/>
          </p:nvSpPr>
          <p:spPr>
            <a:xfrm>
              <a:off x="540000" y="2096738"/>
              <a:ext cx="3327760" cy="2931253"/>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050" dirty="0">
                  <a:solidFill>
                    <a:srgbClr val="808080"/>
                  </a:solidFill>
                  <a:latin typeface="Consolas" panose="020B0609020204030204" pitchFamily="49" charset="0"/>
                </a:rPr>
                <a:t>#include</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&lt;iostream&gt;</a:t>
              </a:r>
              <a:endParaRPr lang="en-US" sz="1050" dirty="0">
                <a:solidFill>
                  <a:srgbClr val="000000"/>
                </a:solidFill>
                <a:latin typeface="Consolas" panose="020B0609020204030204" pitchFamily="49" charset="0"/>
              </a:endParaRPr>
            </a:p>
            <a:p>
              <a:pPr algn="l" rtl="0"/>
              <a:endParaRPr lang="en-US" sz="1050" dirty="0">
                <a:solidFill>
                  <a:srgbClr val="000000"/>
                </a:solidFill>
                <a:latin typeface="Consolas" panose="020B0609020204030204" pitchFamily="49" charset="0"/>
              </a:endParaRPr>
            </a:p>
            <a:p>
              <a:pPr algn="l" rtl="0"/>
              <a:r>
                <a:rPr lang="en-US" sz="1050" dirty="0">
                  <a:solidFill>
                    <a:srgbClr val="0000FF"/>
                  </a:solidFill>
                  <a:latin typeface="Consolas" panose="020B0609020204030204" pitchFamily="49" charset="0"/>
                </a:rPr>
                <a:t>unsigned</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long</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func</a:t>
              </a:r>
              <a:r>
                <a:rPr lang="en-US" sz="1050" dirty="0">
                  <a:solidFill>
                    <a:srgbClr val="000000"/>
                  </a:solidFill>
                  <a:latin typeface="Consolas" panose="020B0609020204030204" pitchFamily="49" charset="0"/>
                </a:rPr>
                <a:t>(</a:t>
              </a:r>
              <a:r>
                <a:rPr lang="en-US" sz="1050" dirty="0">
                  <a:solidFill>
                    <a:srgbClr val="0000FF"/>
                  </a:solidFill>
                  <a:latin typeface="Consolas" panose="020B0609020204030204" pitchFamily="49" charset="0"/>
                </a:rPr>
                <a:t>unsigned</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value</a:t>
              </a:r>
              <a:r>
                <a:rPr lang="en-US" sz="1050" dirty="0">
                  <a:solidFill>
                    <a:srgbClr val="000000"/>
                  </a:solidFill>
                  <a:latin typeface="Consolas" panose="020B0609020204030204" pitchFamily="49" charset="0"/>
                </a:rPr>
                <a:t>)</a:t>
              </a:r>
            </a:p>
            <a:p>
              <a:pPr algn="l" rtl="0"/>
              <a:r>
                <a:rPr lang="en-US" sz="1050" dirty="0">
                  <a:solidFill>
                    <a:srgbClr val="000000"/>
                  </a:solidFill>
                  <a:latin typeface="Consolas" panose="020B0609020204030204" pitchFamily="49" charset="0"/>
                </a:rPr>
                <a:t>{</a:t>
              </a:r>
            </a:p>
            <a:p>
              <a:pPr algn="l" rtl="0"/>
              <a:r>
                <a:rPr lang="en-US" sz="1050" dirty="0">
                  <a:solidFill>
                    <a:srgbClr val="0000FF"/>
                  </a:solidFill>
                  <a:latin typeface="Consolas" panose="020B0609020204030204" pitchFamily="49" charset="0"/>
                </a:rPr>
                <a:t>   if</a:t>
              </a:r>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value</a:t>
              </a:r>
              <a:r>
                <a:rPr lang="en-US" sz="1050" dirty="0">
                  <a:solidFill>
                    <a:srgbClr val="000000"/>
                  </a:solidFill>
                  <a:latin typeface="Consolas" panose="020B0609020204030204" pitchFamily="49" charset="0"/>
                </a:rPr>
                <a:t> &lt; 2)</a:t>
              </a:r>
            </a:p>
            <a:p>
              <a:pPr algn="l" rtl="0"/>
              <a:r>
                <a:rPr lang="en-US" sz="1050" dirty="0">
                  <a:solidFill>
                    <a:srgbClr val="0000FF"/>
                  </a:solidFill>
                  <a:latin typeface="Consolas" panose="020B0609020204030204" pitchFamily="49" charset="0"/>
                </a:rPr>
                <a:t>      return</a:t>
              </a:r>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value</a:t>
              </a:r>
              <a:r>
                <a:rPr lang="en-US" sz="1050" dirty="0">
                  <a:solidFill>
                    <a:srgbClr val="000000"/>
                  </a:solidFill>
                  <a:latin typeface="Consolas" panose="020B0609020204030204" pitchFamily="49" charset="0"/>
                </a:rPr>
                <a:t>;</a:t>
              </a:r>
            </a:p>
            <a:p>
              <a:pPr algn="l" rtl="0"/>
              <a:r>
                <a:rPr lang="en-US" sz="1050" dirty="0">
                  <a:solidFill>
                    <a:srgbClr val="0000FF"/>
                  </a:solidFill>
                  <a:latin typeface="Consolas" panose="020B0609020204030204" pitchFamily="49" charset="0"/>
                </a:rPr>
                <a:t>   return</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func</a:t>
              </a:r>
              <a:r>
                <a:rPr lang="en-US" sz="1050" dirty="0">
                  <a:solidFill>
                    <a:srgbClr val="000000"/>
                  </a:solidFill>
                  <a:latin typeface="Consolas" panose="020B0609020204030204" pitchFamily="49" charset="0"/>
                </a:rPr>
                <a:t>(</a:t>
              </a:r>
              <a:r>
                <a:rPr lang="en-US" sz="1050" dirty="0">
                  <a:solidFill>
                    <a:srgbClr val="808080"/>
                  </a:solidFill>
                  <a:latin typeface="Consolas" panose="020B0609020204030204" pitchFamily="49" charset="0"/>
                </a:rPr>
                <a:t>value</a:t>
              </a:r>
              <a:r>
                <a:rPr lang="en-US" sz="1050" dirty="0">
                  <a:solidFill>
                    <a:srgbClr val="000000"/>
                  </a:solidFill>
                  <a:latin typeface="Consolas" panose="020B0609020204030204" pitchFamily="49" charset="0"/>
                </a:rPr>
                <a:t> - 1) + </a:t>
              </a:r>
              <a:r>
                <a:rPr lang="en-US" sz="1050" dirty="0" err="1">
                  <a:solidFill>
                    <a:srgbClr val="000000"/>
                  </a:solidFill>
                  <a:latin typeface="Consolas" panose="020B0609020204030204" pitchFamily="49" charset="0"/>
                </a:rPr>
                <a:t>func</a:t>
              </a:r>
              <a:r>
                <a:rPr lang="en-US" sz="1050" dirty="0">
                  <a:solidFill>
                    <a:srgbClr val="000000"/>
                  </a:solidFill>
                  <a:latin typeface="Consolas" panose="020B0609020204030204" pitchFamily="49" charset="0"/>
                </a:rPr>
                <a:t>(</a:t>
              </a:r>
              <a:r>
                <a:rPr lang="en-US" sz="1050" dirty="0">
                  <a:solidFill>
                    <a:srgbClr val="808080"/>
                  </a:solidFill>
                  <a:latin typeface="Consolas" panose="020B0609020204030204" pitchFamily="49" charset="0"/>
                </a:rPr>
                <a:t>value</a:t>
              </a:r>
              <a:r>
                <a:rPr lang="en-US" sz="1050" dirty="0">
                  <a:solidFill>
                    <a:srgbClr val="000000"/>
                  </a:solidFill>
                  <a:latin typeface="Consolas" panose="020B0609020204030204" pitchFamily="49" charset="0"/>
                </a:rPr>
                <a:t> - 2);</a:t>
              </a:r>
            </a:p>
            <a:p>
              <a:pPr algn="l" rtl="0"/>
              <a:r>
                <a:rPr lang="en-US" sz="1050" dirty="0">
                  <a:solidFill>
                    <a:srgbClr val="000000"/>
                  </a:solidFill>
                  <a:latin typeface="Consolas" panose="020B0609020204030204" pitchFamily="49" charset="0"/>
                </a:rPr>
                <a:t>}</a:t>
              </a:r>
            </a:p>
            <a:p>
              <a:pPr algn="l" rtl="0"/>
              <a:endParaRPr lang="en-US" sz="1050" dirty="0">
                <a:solidFill>
                  <a:srgbClr val="000000"/>
                </a:solidFill>
                <a:latin typeface="Consolas" panose="020B0609020204030204" pitchFamily="49" charset="0"/>
              </a:endParaRPr>
            </a:p>
            <a:p>
              <a:pPr algn="l" rtl="0"/>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main()</a:t>
              </a:r>
            </a:p>
            <a:p>
              <a:pPr algn="l" rtl="0"/>
              <a:r>
                <a:rPr lang="en-US" sz="1050" dirty="0">
                  <a:solidFill>
                    <a:srgbClr val="000000"/>
                  </a:solidFill>
                  <a:latin typeface="Consolas" panose="020B0609020204030204" pitchFamily="49" charset="0"/>
                </a:rPr>
                <a:t>{</a:t>
              </a:r>
            </a:p>
            <a:p>
              <a:pPr algn="l" rtl="0"/>
              <a:r>
                <a:rPr lang="en-US" sz="1050" dirty="0">
                  <a:solidFill>
                    <a:srgbClr val="0000FF"/>
                  </a:solidFill>
                  <a:latin typeface="Consolas" panose="020B0609020204030204" pitchFamily="49" charset="0"/>
                </a:rPr>
                <a:t>   unsigned</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long</a:t>
              </a:r>
              <a:r>
                <a:rPr lang="en-US" sz="1050" dirty="0">
                  <a:solidFill>
                    <a:srgbClr val="000000"/>
                  </a:solidFill>
                  <a:latin typeface="Consolas" panose="020B0609020204030204" pitchFamily="49" charset="0"/>
                </a:rPr>
                <a:t> result = </a:t>
              </a:r>
              <a:r>
                <a:rPr lang="en-US" sz="1050" dirty="0" err="1">
                  <a:solidFill>
                    <a:srgbClr val="000000"/>
                  </a:solidFill>
                  <a:latin typeface="Consolas" panose="020B0609020204030204" pitchFamily="49" charset="0"/>
                </a:rPr>
                <a:t>func</a:t>
              </a:r>
              <a:r>
                <a:rPr lang="en-US" sz="1050" dirty="0">
                  <a:solidFill>
                    <a:srgbClr val="000000"/>
                  </a:solidFill>
                  <a:latin typeface="Consolas" panose="020B0609020204030204" pitchFamily="49" charset="0"/>
                </a:rPr>
                <a:t>(7);</a:t>
              </a:r>
            </a:p>
            <a:p>
              <a:pPr algn="l" rtl="0"/>
              <a:r>
                <a:rPr lang="en-US" sz="1050" dirty="0">
                  <a:solidFill>
                    <a:srgbClr val="000000"/>
                  </a:solidFill>
                  <a:latin typeface="Consolas" panose="020B0609020204030204" pitchFamily="49" charset="0"/>
                </a:rPr>
                <a:t>   std::</a:t>
              </a:r>
              <a:r>
                <a:rPr lang="en-US" sz="1050" dirty="0" err="1">
                  <a:solidFill>
                    <a:srgbClr val="000000"/>
                  </a:solidFill>
                  <a:latin typeface="Consolas" panose="020B0609020204030204" pitchFamily="49" charset="0"/>
                </a:rPr>
                <a:t>cout</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a:t>
              </a:r>
              <a:r>
                <a:rPr lang="en-US" sz="1050" dirty="0">
                  <a:solidFill>
                    <a:srgbClr val="A31515"/>
                  </a:solidFill>
                  <a:latin typeface="Consolas" panose="020B0609020204030204" pitchFamily="49" charset="0"/>
                </a:rPr>
                <a:t>"result: "</a:t>
              </a:r>
              <a:r>
                <a:rPr lang="en-US" sz="1050" dirty="0">
                  <a:solidFill>
                    <a:srgbClr val="000000"/>
                  </a:solidFill>
                  <a:latin typeface="Consolas" panose="020B0609020204030204" pitchFamily="49" charset="0"/>
                </a:rPr>
                <a: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result </a:t>
              </a:r>
              <a:r>
                <a:rPr lang="en-US" sz="1050" dirty="0">
                  <a:solidFill>
                    <a:srgbClr val="008080"/>
                  </a:solidFill>
                  <a:latin typeface="Consolas" panose="020B0609020204030204" pitchFamily="49" charset="0"/>
                </a:rPr>
                <a:t>&lt;&lt;</a:t>
              </a:r>
              <a:r>
                <a:rPr lang="en-US" sz="1050" dirty="0">
                  <a:solidFill>
                    <a:srgbClr val="000000"/>
                  </a:solidFill>
                  <a:latin typeface="Consolas" panose="020B0609020204030204" pitchFamily="49" charset="0"/>
                </a:rPr>
                <a:t> std::</a:t>
              </a:r>
              <a:r>
                <a:rPr lang="en-US" sz="1050" dirty="0" err="1">
                  <a:solidFill>
                    <a:srgbClr val="000000"/>
                  </a:solidFill>
                  <a:latin typeface="Consolas" panose="020B0609020204030204" pitchFamily="49" charset="0"/>
                </a:rPr>
                <a:t>endl</a:t>
              </a:r>
              <a:r>
                <a:rPr lang="en-US" sz="1050" dirty="0">
                  <a:solidFill>
                    <a:srgbClr val="000000"/>
                  </a:solidFill>
                  <a:latin typeface="Consolas" panose="020B0609020204030204" pitchFamily="49" charset="0"/>
                </a:rPr>
                <a:t>;</a:t>
              </a:r>
            </a:p>
            <a:p>
              <a:pPr algn="l" rtl="0"/>
              <a:endParaRPr lang="en-US" sz="1050" dirty="0">
                <a:solidFill>
                  <a:srgbClr val="000000"/>
                </a:solidFill>
                <a:latin typeface="Consolas" panose="020B0609020204030204" pitchFamily="49" charset="0"/>
              </a:endParaRPr>
            </a:p>
            <a:p>
              <a:pPr algn="l" rtl="0"/>
              <a:r>
                <a:rPr lang="en-US" sz="1050" dirty="0">
                  <a:solidFill>
                    <a:srgbClr val="0000FF"/>
                  </a:solidFill>
                  <a:latin typeface="Consolas" panose="020B0609020204030204" pitchFamily="49" charset="0"/>
                </a:rPr>
                <a:t>   return</a:t>
              </a:r>
              <a:r>
                <a:rPr lang="en-US" sz="1050" dirty="0">
                  <a:solidFill>
                    <a:srgbClr val="000000"/>
                  </a:solidFill>
                  <a:latin typeface="Consolas" panose="020B0609020204030204" pitchFamily="49" charset="0"/>
                </a:rPr>
                <a:t> 0;</a:t>
              </a:r>
            </a:p>
            <a:p>
              <a:pPr algn="l" rtl="0"/>
              <a:r>
                <a:rPr lang="en-US" sz="1050" dirty="0">
                  <a:solidFill>
                    <a:srgbClr val="000000"/>
                  </a:solidFill>
                  <a:latin typeface="Consolas" panose="020B0609020204030204" pitchFamily="49" charset="0"/>
                </a:rPr>
                <a:t>}</a:t>
              </a:r>
            </a:p>
          </p:txBody>
        </p:sp>
        <p:sp>
          <p:nvSpPr>
            <p:cNvPr id="32" name="Google Shape;366;p28">
              <a:extLst>
                <a:ext uri="{FF2B5EF4-FFF2-40B4-BE49-F238E27FC236}">
                  <a16:creationId xmlns:a16="http://schemas.microsoft.com/office/drawing/2014/main" id="{3708C741-39F4-4705-939C-ACBC55A1A3AE}"/>
                </a:ext>
              </a:extLst>
            </p:cNvPr>
            <p:cNvSpPr/>
            <p:nvPr/>
          </p:nvSpPr>
          <p:spPr>
            <a:xfrm>
              <a:off x="539998" y="2088763"/>
              <a:ext cx="3327759"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67;p28">
              <a:extLst>
                <a:ext uri="{FF2B5EF4-FFF2-40B4-BE49-F238E27FC236}">
                  <a16:creationId xmlns:a16="http://schemas.microsoft.com/office/drawing/2014/main" id="{3432EF10-8356-45C5-8BF8-BBF6E13176F4}"/>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368;p28">
              <a:extLst>
                <a:ext uri="{FF2B5EF4-FFF2-40B4-BE49-F238E27FC236}">
                  <a16:creationId xmlns:a16="http://schemas.microsoft.com/office/drawing/2014/main" id="{C4779421-2F0B-4223-884E-AFE6C656B798}"/>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69;p28">
              <a:extLst>
                <a:ext uri="{FF2B5EF4-FFF2-40B4-BE49-F238E27FC236}">
                  <a16:creationId xmlns:a16="http://schemas.microsoft.com/office/drawing/2014/main" id="{C078BCB9-3C96-4CCC-ADA7-0406FD39A38E}"/>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1357882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DAF4B-91A6-4917-B5CF-F375591CBAE6}"/>
              </a:ext>
            </a:extLst>
          </p:cNvPr>
          <p:cNvSpPr>
            <a:spLocks noGrp="1"/>
          </p:cNvSpPr>
          <p:nvPr>
            <p:ph type="title"/>
          </p:nvPr>
        </p:nvSpPr>
        <p:spPr/>
        <p:txBody>
          <a:bodyPr/>
          <a:lstStyle/>
          <a:p>
            <a:r>
              <a:rPr lang="he-IL" dirty="0"/>
              <a:t>מצביעים לפונקציות</a:t>
            </a:r>
            <a:endParaRPr lang="en-IL" dirty="0"/>
          </a:p>
        </p:txBody>
      </p:sp>
      <p:sp>
        <p:nvSpPr>
          <p:cNvPr id="14" name="Text Placeholder 13">
            <a:extLst>
              <a:ext uri="{FF2B5EF4-FFF2-40B4-BE49-F238E27FC236}">
                <a16:creationId xmlns:a16="http://schemas.microsoft.com/office/drawing/2014/main" id="{E8D0B10D-4E4D-467B-8EA4-B99550EFFE0B}"/>
              </a:ext>
            </a:extLst>
          </p:cNvPr>
          <p:cNvSpPr>
            <a:spLocks noGrp="1"/>
          </p:cNvSpPr>
          <p:nvPr>
            <p:ph type="body" idx="1"/>
          </p:nvPr>
        </p:nvSpPr>
        <p:spPr/>
        <p:txBody>
          <a:bodyPr anchor="t"/>
          <a:lstStyle/>
          <a:p>
            <a:pPr marL="133350" indent="0">
              <a:buNone/>
            </a:pPr>
            <a:endParaRPr lang="he-IL" dirty="0"/>
          </a:p>
          <a:p>
            <a:pPr marL="133350" indent="0">
              <a:buNone/>
            </a:pPr>
            <a:r>
              <a:rPr lang="he-IL" dirty="0"/>
              <a:t>איך הפונקציה נראית בזיכרון?</a:t>
            </a:r>
            <a:endParaRPr lang="en-IL" dirty="0"/>
          </a:p>
        </p:txBody>
      </p:sp>
      <p:sp>
        <p:nvSpPr>
          <p:cNvPr id="16" name="Rectangle 15">
            <a:extLst>
              <a:ext uri="{FF2B5EF4-FFF2-40B4-BE49-F238E27FC236}">
                <a16:creationId xmlns:a16="http://schemas.microsoft.com/office/drawing/2014/main" id="{FBDD29B6-846A-4F3E-AF86-922847870B5C}"/>
              </a:ext>
            </a:extLst>
          </p:cNvPr>
          <p:cNvSpPr/>
          <p:nvPr/>
        </p:nvSpPr>
        <p:spPr>
          <a:xfrm>
            <a:off x="362866" y="1294827"/>
            <a:ext cx="6623570" cy="769441"/>
          </a:xfrm>
          <a:prstGeom prst="rect">
            <a:avLst/>
          </a:prstGeom>
        </p:spPr>
        <p:txBody>
          <a:bodyPr wrap="square">
            <a:spAutoFit/>
          </a:bodyPr>
          <a:lstStyle/>
          <a:p>
            <a:pPr algn="l" rtl="0"/>
            <a:r>
              <a:rPr lang="en-US" sz="1100" dirty="0">
                <a:solidFill>
                  <a:srgbClr val="808080"/>
                </a:solidFill>
                <a:latin typeface="Consolas" panose="020B0609020204030204" pitchFamily="49" charset="0"/>
              </a:rPr>
              <a:t>0x00261000  </a:t>
            </a:r>
            <a:r>
              <a:rPr lang="en-US" sz="1100" dirty="0">
                <a:solidFill>
                  <a:srgbClr val="000000"/>
                </a:solidFill>
                <a:latin typeface="Consolas" panose="020B0609020204030204" pitchFamily="49" charset="0"/>
              </a:rPr>
              <a:t>55 8b </a:t>
            </a:r>
            <a:r>
              <a:rPr lang="en-US" sz="1100" dirty="0" err="1">
                <a:solidFill>
                  <a:srgbClr val="000000"/>
                </a:solidFill>
                <a:latin typeface="Consolas" panose="020B0609020204030204" pitchFamily="49" charset="0"/>
              </a:rPr>
              <a:t>ec</a:t>
            </a:r>
            <a:r>
              <a:rPr lang="en-US" sz="1100" dirty="0">
                <a:solidFill>
                  <a:srgbClr val="000000"/>
                </a:solidFill>
                <a:latin typeface="Consolas" panose="020B0609020204030204" pitchFamily="49" charset="0"/>
              </a:rPr>
              <a:t> 57 8b 7d 08 83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02 73 05 8b  </a:t>
            </a:r>
            <a:r>
              <a:rPr lang="en-US" sz="1100" dirty="0" err="1">
                <a:solidFill>
                  <a:srgbClr val="000000"/>
                </a:solidFill>
                <a:latin typeface="Consolas" panose="020B0609020204030204" pitchFamily="49" charset="0"/>
              </a:rPr>
              <a:t>U.ìW</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ƒÿ.s</a:t>
            </a:r>
            <a:r>
              <a:rPr lang="en-US" sz="1100" dirty="0">
                <a:solidFill>
                  <a:srgbClr val="000000"/>
                </a:solidFill>
                <a:latin typeface="Consolas" panose="020B0609020204030204" pitchFamily="49" charset="0"/>
              </a:rPr>
              <a:t>..</a:t>
            </a:r>
          </a:p>
          <a:p>
            <a:pPr algn="l" rtl="0"/>
            <a:r>
              <a:rPr lang="en-US" sz="1100" dirty="0">
                <a:solidFill>
                  <a:srgbClr val="808080"/>
                </a:solidFill>
                <a:latin typeface="Consolas" panose="020B0609020204030204" pitchFamily="49" charset="0"/>
              </a:rPr>
              <a:t>0x0026100D  </a:t>
            </a:r>
            <a:r>
              <a:rPr lang="en-US" sz="1100" dirty="0">
                <a:solidFill>
                  <a:srgbClr val="000000"/>
                </a:solidFill>
                <a:latin typeface="Consolas" panose="020B0609020204030204" pitchFamily="49" charset="0"/>
              </a:rPr>
              <a:t>c7 5f 5d c3 8d 47 </a:t>
            </a:r>
            <a:r>
              <a:rPr lang="en-US" sz="1100" dirty="0" err="1">
                <a:solidFill>
                  <a:srgbClr val="000000"/>
                </a:solidFill>
                <a:latin typeface="Consolas" panose="020B0609020204030204" pitchFamily="49" charset="0"/>
              </a:rPr>
              <a:t>fe</a:t>
            </a:r>
            <a:r>
              <a:rPr lang="en-US" sz="1100" dirty="0">
                <a:solidFill>
                  <a:srgbClr val="000000"/>
                </a:solidFill>
                <a:latin typeface="Consolas" panose="020B0609020204030204" pitchFamily="49" charset="0"/>
              </a:rPr>
              <a:t> 56 50 e8 e5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Ç_]</a:t>
            </a:r>
            <a:r>
              <a:rPr lang="en-US" sz="1100" dirty="0" err="1">
                <a:solidFill>
                  <a:srgbClr val="000000"/>
                </a:solidFill>
                <a:latin typeface="Consolas" panose="020B0609020204030204" pitchFamily="49" charset="0"/>
              </a:rPr>
              <a:t>Ã.GþVPèåÿÿ</a:t>
            </a:r>
            <a:endParaRPr lang="en-US" sz="1100" dirty="0">
              <a:solidFill>
                <a:srgbClr val="000000"/>
              </a:solidFill>
              <a:latin typeface="Consolas" panose="020B0609020204030204" pitchFamily="49" charset="0"/>
            </a:endParaRPr>
          </a:p>
          <a:p>
            <a:pPr algn="l" rtl="0"/>
            <a:r>
              <a:rPr lang="en-US" sz="1100" dirty="0">
                <a:solidFill>
                  <a:srgbClr val="808080"/>
                </a:solidFill>
                <a:latin typeface="Consolas" panose="020B0609020204030204" pitchFamily="49" charset="0"/>
              </a:rPr>
              <a:t>0x0026101A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8d 4f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8b f0 51 e8 da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ff</a:t>
            </a:r>
            <a:r>
              <a:rPr lang="en-US" sz="1100" dirty="0">
                <a:solidFill>
                  <a:srgbClr val="000000"/>
                </a:solidFill>
                <a:latin typeface="Consolas" panose="020B0609020204030204" pitchFamily="49" charset="0"/>
              </a:rPr>
              <a:t> 83  </a:t>
            </a:r>
            <a:r>
              <a:rPr lang="en-US" sz="1100" dirty="0" err="1">
                <a:solidFill>
                  <a:srgbClr val="000000"/>
                </a:solidFill>
                <a:latin typeface="Consolas" panose="020B0609020204030204" pitchFamily="49" charset="0"/>
              </a:rPr>
              <a:t>ÿ.Oÿ.ðQèÚÿÿÿƒ</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 .</a:t>
            </a:r>
          </a:p>
        </p:txBody>
      </p:sp>
      <p:sp>
        <p:nvSpPr>
          <p:cNvPr id="17" name="Rectangle 16">
            <a:extLst>
              <a:ext uri="{FF2B5EF4-FFF2-40B4-BE49-F238E27FC236}">
                <a16:creationId xmlns:a16="http://schemas.microsoft.com/office/drawing/2014/main" id="{B0AB3D4A-58E6-4B1F-80CC-5C4D48B0DEA7}"/>
              </a:ext>
            </a:extLst>
          </p:cNvPr>
          <p:cNvSpPr/>
          <p:nvPr/>
        </p:nvSpPr>
        <p:spPr>
          <a:xfrm>
            <a:off x="1701165" y="2064268"/>
            <a:ext cx="5741670" cy="2923877"/>
          </a:xfrm>
          <a:custGeom>
            <a:avLst/>
            <a:gdLst>
              <a:gd name="connsiteX0" fmla="*/ 0 w 5741670"/>
              <a:gd name="connsiteY0" fmla="*/ 0 h 2923877"/>
              <a:gd name="connsiteX1" fmla="*/ 401917 w 5741670"/>
              <a:gd name="connsiteY1" fmla="*/ 0 h 2923877"/>
              <a:gd name="connsiteX2" fmla="*/ 1033501 w 5741670"/>
              <a:gd name="connsiteY2" fmla="*/ 0 h 2923877"/>
              <a:gd name="connsiteX3" fmla="*/ 1550251 w 5741670"/>
              <a:gd name="connsiteY3" fmla="*/ 0 h 2923877"/>
              <a:gd name="connsiteX4" fmla="*/ 2124418 w 5741670"/>
              <a:gd name="connsiteY4" fmla="*/ 0 h 2923877"/>
              <a:gd name="connsiteX5" fmla="*/ 2813418 w 5741670"/>
              <a:gd name="connsiteY5" fmla="*/ 0 h 2923877"/>
              <a:gd name="connsiteX6" fmla="*/ 3272752 w 5741670"/>
              <a:gd name="connsiteY6" fmla="*/ 0 h 2923877"/>
              <a:gd name="connsiteX7" fmla="*/ 3904336 w 5741670"/>
              <a:gd name="connsiteY7" fmla="*/ 0 h 2923877"/>
              <a:gd name="connsiteX8" fmla="*/ 4363669 w 5741670"/>
              <a:gd name="connsiteY8" fmla="*/ 0 h 2923877"/>
              <a:gd name="connsiteX9" fmla="*/ 4937836 w 5741670"/>
              <a:gd name="connsiteY9" fmla="*/ 0 h 2923877"/>
              <a:gd name="connsiteX10" fmla="*/ 5741670 w 5741670"/>
              <a:gd name="connsiteY10" fmla="*/ 0 h 2923877"/>
              <a:gd name="connsiteX11" fmla="*/ 5741670 w 5741670"/>
              <a:gd name="connsiteY11" fmla="*/ 497059 h 2923877"/>
              <a:gd name="connsiteX12" fmla="*/ 5741670 w 5741670"/>
              <a:gd name="connsiteY12" fmla="*/ 1140312 h 2923877"/>
              <a:gd name="connsiteX13" fmla="*/ 5741670 w 5741670"/>
              <a:gd name="connsiteY13" fmla="*/ 1725087 h 2923877"/>
              <a:gd name="connsiteX14" fmla="*/ 5741670 w 5741670"/>
              <a:gd name="connsiteY14" fmla="*/ 2368340 h 2923877"/>
              <a:gd name="connsiteX15" fmla="*/ 5741670 w 5741670"/>
              <a:gd name="connsiteY15" fmla="*/ 2923877 h 2923877"/>
              <a:gd name="connsiteX16" fmla="*/ 5224920 w 5741670"/>
              <a:gd name="connsiteY16" fmla="*/ 2923877 h 2923877"/>
              <a:gd name="connsiteX17" fmla="*/ 4708169 w 5741670"/>
              <a:gd name="connsiteY17" fmla="*/ 2923877 h 2923877"/>
              <a:gd name="connsiteX18" fmla="*/ 4076586 w 5741670"/>
              <a:gd name="connsiteY18" fmla="*/ 2923877 h 2923877"/>
              <a:gd name="connsiteX19" fmla="*/ 3502419 w 5741670"/>
              <a:gd name="connsiteY19" fmla="*/ 2923877 h 2923877"/>
              <a:gd name="connsiteX20" fmla="*/ 2813418 w 5741670"/>
              <a:gd name="connsiteY20" fmla="*/ 2923877 h 2923877"/>
              <a:gd name="connsiteX21" fmla="*/ 2124418 w 5741670"/>
              <a:gd name="connsiteY21" fmla="*/ 2923877 h 2923877"/>
              <a:gd name="connsiteX22" fmla="*/ 1492834 w 5741670"/>
              <a:gd name="connsiteY22" fmla="*/ 2923877 h 2923877"/>
              <a:gd name="connsiteX23" fmla="*/ 861251 w 5741670"/>
              <a:gd name="connsiteY23" fmla="*/ 2923877 h 2923877"/>
              <a:gd name="connsiteX24" fmla="*/ 0 w 5741670"/>
              <a:gd name="connsiteY24" fmla="*/ 2923877 h 2923877"/>
              <a:gd name="connsiteX25" fmla="*/ 0 w 5741670"/>
              <a:gd name="connsiteY25" fmla="*/ 2397579 h 2923877"/>
              <a:gd name="connsiteX26" fmla="*/ 0 w 5741670"/>
              <a:gd name="connsiteY26" fmla="*/ 1812804 h 2923877"/>
              <a:gd name="connsiteX27" fmla="*/ 0 w 5741670"/>
              <a:gd name="connsiteY27" fmla="*/ 1228028 h 2923877"/>
              <a:gd name="connsiteX28" fmla="*/ 0 w 5741670"/>
              <a:gd name="connsiteY28" fmla="*/ 730969 h 2923877"/>
              <a:gd name="connsiteX29" fmla="*/ 0 w 5741670"/>
              <a:gd name="connsiteY29" fmla="*/ 0 h 292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41670" h="2923877" fill="none" extrusionOk="0">
                <a:moveTo>
                  <a:pt x="0" y="0"/>
                </a:moveTo>
                <a:cubicBezTo>
                  <a:pt x="169171" y="-7501"/>
                  <a:pt x="251537" y="5469"/>
                  <a:pt x="401917" y="0"/>
                </a:cubicBezTo>
                <a:cubicBezTo>
                  <a:pt x="552297" y="-5469"/>
                  <a:pt x="850687" y="25986"/>
                  <a:pt x="1033501" y="0"/>
                </a:cubicBezTo>
                <a:cubicBezTo>
                  <a:pt x="1216315" y="-25986"/>
                  <a:pt x="1394346" y="48660"/>
                  <a:pt x="1550251" y="0"/>
                </a:cubicBezTo>
                <a:cubicBezTo>
                  <a:pt x="1706156" y="-48660"/>
                  <a:pt x="1935963" y="53836"/>
                  <a:pt x="2124418" y="0"/>
                </a:cubicBezTo>
                <a:cubicBezTo>
                  <a:pt x="2312873" y="-53836"/>
                  <a:pt x="2483407" y="82642"/>
                  <a:pt x="2813418" y="0"/>
                </a:cubicBezTo>
                <a:cubicBezTo>
                  <a:pt x="3143429" y="-82642"/>
                  <a:pt x="3069725" y="51615"/>
                  <a:pt x="3272752" y="0"/>
                </a:cubicBezTo>
                <a:cubicBezTo>
                  <a:pt x="3475779" y="-51615"/>
                  <a:pt x="3742587" y="62820"/>
                  <a:pt x="3904336" y="0"/>
                </a:cubicBezTo>
                <a:cubicBezTo>
                  <a:pt x="4066085" y="-62820"/>
                  <a:pt x="4162448" y="40753"/>
                  <a:pt x="4363669" y="0"/>
                </a:cubicBezTo>
                <a:cubicBezTo>
                  <a:pt x="4564890" y="-40753"/>
                  <a:pt x="4767714" y="2043"/>
                  <a:pt x="4937836" y="0"/>
                </a:cubicBezTo>
                <a:cubicBezTo>
                  <a:pt x="5107958" y="-2043"/>
                  <a:pt x="5429775" y="86391"/>
                  <a:pt x="5741670" y="0"/>
                </a:cubicBezTo>
                <a:cubicBezTo>
                  <a:pt x="5764968" y="182612"/>
                  <a:pt x="5741339" y="280665"/>
                  <a:pt x="5741670" y="497059"/>
                </a:cubicBezTo>
                <a:cubicBezTo>
                  <a:pt x="5742001" y="713453"/>
                  <a:pt x="5739855" y="873151"/>
                  <a:pt x="5741670" y="1140312"/>
                </a:cubicBezTo>
                <a:cubicBezTo>
                  <a:pt x="5743485" y="1407473"/>
                  <a:pt x="5711979" y="1465940"/>
                  <a:pt x="5741670" y="1725087"/>
                </a:cubicBezTo>
                <a:cubicBezTo>
                  <a:pt x="5771361" y="1984234"/>
                  <a:pt x="5701774" y="2088159"/>
                  <a:pt x="5741670" y="2368340"/>
                </a:cubicBezTo>
                <a:cubicBezTo>
                  <a:pt x="5781566" y="2648521"/>
                  <a:pt x="5721004" y="2777726"/>
                  <a:pt x="5741670" y="2923877"/>
                </a:cubicBezTo>
                <a:cubicBezTo>
                  <a:pt x="5592353" y="2954054"/>
                  <a:pt x="5425909" y="2911239"/>
                  <a:pt x="5224920" y="2923877"/>
                </a:cubicBezTo>
                <a:cubicBezTo>
                  <a:pt x="5023931" y="2936515"/>
                  <a:pt x="4848559" y="2884716"/>
                  <a:pt x="4708169" y="2923877"/>
                </a:cubicBezTo>
                <a:cubicBezTo>
                  <a:pt x="4567779" y="2963038"/>
                  <a:pt x="4353215" y="2907051"/>
                  <a:pt x="4076586" y="2923877"/>
                </a:cubicBezTo>
                <a:cubicBezTo>
                  <a:pt x="3799957" y="2940703"/>
                  <a:pt x="3737939" y="2872949"/>
                  <a:pt x="3502419" y="2923877"/>
                </a:cubicBezTo>
                <a:cubicBezTo>
                  <a:pt x="3266899" y="2974805"/>
                  <a:pt x="3065190" y="2893188"/>
                  <a:pt x="2813418" y="2923877"/>
                </a:cubicBezTo>
                <a:cubicBezTo>
                  <a:pt x="2561646" y="2954566"/>
                  <a:pt x="2302682" y="2892685"/>
                  <a:pt x="2124418" y="2923877"/>
                </a:cubicBezTo>
                <a:cubicBezTo>
                  <a:pt x="1946154" y="2955069"/>
                  <a:pt x="1763266" y="2904288"/>
                  <a:pt x="1492834" y="2923877"/>
                </a:cubicBezTo>
                <a:cubicBezTo>
                  <a:pt x="1222402" y="2943466"/>
                  <a:pt x="1002207" y="2848278"/>
                  <a:pt x="861251" y="2923877"/>
                </a:cubicBezTo>
                <a:cubicBezTo>
                  <a:pt x="720295" y="2999476"/>
                  <a:pt x="226014" y="2875098"/>
                  <a:pt x="0" y="2923877"/>
                </a:cubicBezTo>
                <a:cubicBezTo>
                  <a:pt x="-44283" y="2742875"/>
                  <a:pt x="16022" y="2582367"/>
                  <a:pt x="0" y="2397579"/>
                </a:cubicBezTo>
                <a:cubicBezTo>
                  <a:pt x="-16022" y="2212791"/>
                  <a:pt x="51629" y="2072505"/>
                  <a:pt x="0" y="1812804"/>
                </a:cubicBezTo>
                <a:cubicBezTo>
                  <a:pt x="-51629" y="1553104"/>
                  <a:pt x="44866" y="1417149"/>
                  <a:pt x="0" y="1228028"/>
                </a:cubicBezTo>
                <a:cubicBezTo>
                  <a:pt x="-44866" y="1038907"/>
                  <a:pt x="2609" y="922808"/>
                  <a:pt x="0" y="730969"/>
                </a:cubicBezTo>
                <a:cubicBezTo>
                  <a:pt x="-2609" y="539130"/>
                  <a:pt x="30308" y="362035"/>
                  <a:pt x="0" y="0"/>
                </a:cubicBezTo>
                <a:close/>
              </a:path>
              <a:path w="5741670" h="2923877" stroke="0" extrusionOk="0">
                <a:moveTo>
                  <a:pt x="0" y="0"/>
                </a:moveTo>
                <a:cubicBezTo>
                  <a:pt x="202747" y="-7303"/>
                  <a:pt x="287973" y="9437"/>
                  <a:pt x="516750" y="0"/>
                </a:cubicBezTo>
                <a:cubicBezTo>
                  <a:pt x="745527" y="-9437"/>
                  <a:pt x="768101" y="12219"/>
                  <a:pt x="918667" y="0"/>
                </a:cubicBezTo>
                <a:cubicBezTo>
                  <a:pt x="1069233" y="-12219"/>
                  <a:pt x="1355441" y="32014"/>
                  <a:pt x="1607668" y="0"/>
                </a:cubicBezTo>
                <a:cubicBezTo>
                  <a:pt x="1859895" y="-32014"/>
                  <a:pt x="2008284" y="24093"/>
                  <a:pt x="2124418" y="0"/>
                </a:cubicBezTo>
                <a:cubicBezTo>
                  <a:pt x="2240552" y="-24093"/>
                  <a:pt x="2449025" y="33613"/>
                  <a:pt x="2641168" y="0"/>
                </a:cubicBezTo>
                <a:cubicBezTo>
                  <a:pt x="2833311" y="-33613"/>
                  <a:pt x="3091034" y="17502"/>
                  <a:pt x="3330169" y="0"/>
                </a:cubicBezTo>
                <a:cubicBezTo>
                  <a:pt x="3569304" y="-17502"/>
                  <a:pt x="3682218" y="34090"/>
                  <a:pt x="3789502" y="0"/>
                </a:cubicBezTo>
                <a:cubicBezTo>
                  <a:pt x="3896786" y="-34090"/>
                  <a:pt x="4221346" y="72177"/>
                  <a:pt x="4478503" y="0"/>
                </a:cubicBezTo>
                <a:cubicBezTo>
                  <a:pt x="4735660" y="-72177"/>
                  <a:pt x="4923384" y="73453"/>
                  <a:pt x="5167503" y="0"/>
                </a:cubicBezTo>
                <a:cubicBezTo>
                  <a:pt x="5411622" y="-73453"/>
                  <a:pt x="5524879" y="5970"/>
                  <a:pt x="5741670" y="0"/>
                </a:cubicBezTo>
                <a:cubicBezTo>
                  <a:pt x="5761201" y="166892"/>
                  <a:pt x="5664799" y="331680"/>
                  <a:pt x="5741670" y="643253"/>
                </a:cubicBezTo>
                <a:cubicBezTo>
                  <a:pt x="5818541" y="954826"/>
                  <a:pt x="5678749" y="1128238"/>
                  <a:pt x="5741670" y="1257267"/>
                </a:cubicBezTo>
                <a:cubicBezTo>
                  <a:pt x="5804591" y="1386296"/>
                  <a:pt x="5704288" y="1652029"/>
                  <a:pt x="5741670" y="1754326"/>
                </a:cubicBezTo>
                <a:cubicBezTo>
                  <a:pt x="5779052" y="1856623"/>
                  <a:pt x="5736043" y="2106737"/>
                  <a:pt x="5741670" y="2339102"/>
                </a:cubicBezTo>
                <a:cubicBezTo>
                  <a:pt x="5747297" y="2571467"/>
                  <a:pt x="5721752" y="2783327"/>
                  <a:pt x="5741670" y="2923877"/>
                </a:cubicBezTo>
                <a:cubicBezTo>
                  <a:pt x="5598069" y="2991925"/>
                  <a:pt x="5403336" y="2857235"/>
                  <a:pt x="5167503" y="2923877"/>
                </a:cubicBezTo>
                <a:cubicBezTo>
                  <a:pt x="4931670" y="2990519"/>
                  <a:pt x="4631620" y="2842557"/>
                  <a:pt x="4478503" y="2923877"/>
                </a:cubicBezTo>
                <a:cubicBezTo>
                  <a:pt x="4325386" y="3005197"/>
                  <a:pt x="4126749" y="2860541"/>
                  <a:pt x="3904336" y="2923877"/>
                </a:cubicBezTo>
                <a:cubicBezTo>
                  <a:pt x="3681923" y="2987213"/>
                  <a:pt x="3669573" y="2918332"/>
                  <a:pt x="3502419" y="2923877"/>
                </a:cubicBezTo>
                <a:cubicBezTo>
                  <a:pt x="3335265" y="2929422"/>
                  <a:pt x="3269690" y="2874238"/>
                  <a:pt x="3043085" y="2923877"/>
                </a:cubicBezTo>
                <a:cubicBezTo>
                  <a:pt x="2816480" y="2973516"/>
                  <a:pt x="2520603" y="2912589"/>
                  <a:pt x="2354085" y="2923877"/>
                </a:cubicBezTo>
                <a:cubicBezTo>
                  <a:pt x="2187567" y="2935165"/>
                  <a:pt x="1955383" y="2917151"/>
                  <a:pt x="1779918" y="2923877"/>
                </a:cubicBezTo>
                <a:cubicBezTo>
                  <a:pt x="1604453" y="2930603"/>
                  <a:pt x="1456510" y="2902770"/>
                  <a:pt x="1320584" y="2923877"/>
                </a:cubicBezTo>
                <a:cubicBezTo>
                  <a:pt x="1184658" y="2944984"/>
                  <a:pt x="930862" y="2923582"/>
                  <a:pt x="746417" y="2923877"/>
                </a:cubicBezTo>
                <a:cubicBezTo>
                  <a:pt x="561972" y="2924172"/>
                  <a:pt x="159932" y="2895009"/>
                  <a:pt x="0" y="2923877"/>
                </a:cubicBezTo>
                <a:cubicBezTo>
                  <a:pt x="-14559" y="2686451"/>
                  <a:pt x="5456" y="2529022"/>
                  <a:pt x="0" y="2426818"/>
                </a:cubicBezTo>
                <a:cubicBezTo>
                  <a:pt x="-5456" y="2324614"/>
                  <a:pt x="56456" y="2015703"/>
                  <a:pt x="0" y="1812804"/>
                </a:cubicBezTo>
                <a:cubicBezTo>
                  <a:pt x="-56456" y="1609905"/>
                  <a:pt x="12023" y="1529703"/>
                  <a:pt x="0" y="1286506"/>
                </a:cubicBezTo>
                <a:cubicBezTo>
                  <a:pt x="-12023" y="1043309"/>
                  <a:pt x="23943" y="917003"/>
                  <a:pt x="0" y="643253"/>
                </a:cubicBezTo>
                <a:cubicBezTo>
                  <a:pt x="-23943" y="369503"/>
                  <a:pt x="22676" y="247188"/>
                  <a:pt x="0" y="0"/>
                </a:cubicBezTo>
                <a:close/>
              </a:path>
            </a:pathLst>
          </a:custGeom>
          <a:ln w="19050">
            <a:solidFill>
              <a:schemeClr val="accent1"/>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l" rtl="0"/>
            <a:r>
              <a:rPr lang="en-US" sz="1200" dirty="0">
                <a:solidFill>
                  <a:srgbClr val="555555"/>
                </a:solidFill>
                <a:latin typeface="Consolas" panose="020B0609020204030204" pitchFamily="49" charset="0"/>
              </a:rPr>
              <a:t>00261000 55                   push        </a:t>
            </a:r>
            <a:r>
              <a:rPr lang="en-US" sz="1200" dirty="0" err="1">
                <a:solidFill>
                  <a:srgbClr val="555555"/>
                </a:solidFill>
                <a:latin typeface="Consolas" panose="020B0609020204030204" pitchFamily="49" charset="0"/>
              </a:rPr>
              <a:t>ebp</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00261001 8B EC                </a:t>
            </a:r>
            <a:r>
              <a:rPr lang="en-US" sz="1200" dirty="0" err="1">
                <a:solidFill>
                  <a:srgbClr val="555555"/>
                </a:solidFill>
                <a:latin typeface="Consolas" panose="020B0609020204030204" pitchFamily="49" charset="0"/>
              </a:rPr>
              <a:t>mov</a:t>
            </a:r>
            <a:r>
              <a:rPr lang="en-US" sz="1200" dirty="0">
                <a:solidFill>
                  <a:srgbClr val="555555"/>
                </a:solidFill>
                <a:latin typeface="Consolas" panose="020B0609020204030204" pitchFamily="49" charset="0"/>
              </a:rPr>
              <a:t>         </a:t>
            </a:r>
            <a:r>
              <a:rPr lang="en-US" sz="1200" dirty="0" err="1">
                <a:solidFill>
                  <a:srgbClr val="555555"/>
                </a:solidFill>
                <a:latin typeface="Consolas" panose="020B0609020204030204" pitchFamily="49" charset="0"/>
              </a:rPr>
              <a:t>ebp,esp</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00261003 57                   push        </a:t>
            </a:r>
            <a:r>
              <a:rPr lang="en-US" sz="1200" dirty="0" err="1">
                <a:solidFill>
                  <a:srgbClr val="555555"/>
                </a:solidFill>
                <a:latin typeface="Consolas" panose="020B0609020204030204" pitchFamily="49" charset="0"/>
              </a:rPr>
              <a:t>edi</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00261004 8B 7D 08             </a:t>
            </a:r>
            <a:r>
              <a:rPr lang="en-US" sz="1200" dirty="0" err="1">
                <a:solidFill>
                  <a:srgbClr val="555555"/>
                </a:solidFill>
                <a:latin typeface="Consolas" panose="020B0609020204030204" pitchFamily="49" charset="0"/>
              </a:rPr>
              <a:t>mov</a:t>
            </a:r>
            <a:r>
              <a:rPr lang="en-US" sz="1200" dirty="0">
                <a:solidFill>
                  <a:srgbClr val="555555"/>
                </a:solidFill>
                <a:latin typeface="Consolas" panose="020B0609020204030204" pitchFamily="49" charset="0"/>
              </a:rPr>
              <a:t>         </a:t>
            </a:r>
            <a:r>
              <a:rPr lang="en-US" sz="1200" dirty="0" err="1">
                <a:solidFill>
                  <a:srgbClr val="555555"/>
                </a:solidFill>
                <a:latin typeface="Consolas" panose="020B0609020204030204" pitchFamily="49" charset="0"/>
              </a:rPr>
              <a:t>edi,dword</a:t>
            </a:r>
            <a:r>
              <a:rPr lang="en-US" sz="1200" dirty="0">
                <a:solidFill>
                  <a:srgbClr val="555555"/>
                </a:solidFill>
                <a:latin typeface="Consolas" panose="020B0609020204030204" pitchFamily="49" charset="0"/>
              </a:rPr>
              <a:t> </a:t>
            </a:r>
            <a:r>
              <a:rPr lang="en-US" sz="1200" dirty="0" err="1">
                <a:solidFill>
                  <a:srgbClr val="555555"/>
                </a:solidFill>
                <a:latin typeface="Consolas" panose="020B0609020204030204" pitchFamily="49" charset="0"/>
              </a:rPr>
              <a:t>ptr</a:t>
            </a:r>
            <a:r>
              <a:rPr lang="en-US" sz="1200" dirty="0">
                <a:solidFill>
                  <a:srgbClr val="555555"/>
                </a:solidFill>
                <a:latin typeface="Consolas" panose="020B0609020204030204" pitchFamily="49" charset="0"/>
              </a:rPr>
              <a:t> [value]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00261007 83 FF 02             </a:t>
            </a:r>
            <a:r>
              <a:rPr lang="en-US" sz="1200" dirty="0" err="1">
                <a:solidFill>
                  <a:srgbClr val="555555"/>
                </a:solidFill>
                <a:latin typeface="Consolas" panose="020B0609020204030204" pitchFamily="49" charset="0"/>
              </a:rPr>
              <a:t>cmp</a:t>
            </a:r>
            <a:r>
              <a:rPr lang="en-US" sz="1200" dirty="0">
                <a:solidFill>
                  <a:srgbClr val="555555"/>
                </a:solidFill>
                <a:latin typeface="Consolas" panose="020B0609020204030204" pitchFamily="49" charset="0"/>
              </a:rPr>
              <a:t>         edi,2  </a:t>
            </a:r>
            <a:endParaRPr lang="en-US" sz="1200" dirty="0">
              <a:solidFill>
                <a:srgbClr val="000000"/>
              </a:solidFill>
              <a:latin typeface="Consolas" panose="020B0609020204030204" pitchFamily="49" charset="0"/>
            </a:endParaRPr>
          </a:p>
          <a:p>
            <a:pPr algn="l" rtl="0"/>
            <a:r>
              <a:rPr lang="pt-BR" sz="1200" dirty="0">
                <a:solidFill>
                  <a:srgbClr val="555555"/>
                </a:solidFill>
                <a:latin typeface="Consolas" panose="020B0609020204030204" pitchFamily="49" charset="0"/>
              </a:rPr>
              <a:t>0026100A 73 05                jae         func+11h (0261011h)  </a:t>
            </a:r>
            <a:endParaRPr lang="pt-BR"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0026100C 8B C7                </a:t>
            </a:r>
            <a:r>
              <a:rPr lang="en-US" sz="1200" dirty="0" err="1">
                <a:solidFill>
                  <a:srgbClr val="555555"/>
                </a:solidFill>
                <a:latin typeface="Consolas" panose="020B0609020204030204" pitchFamily="49" charset="0"/>
              </a:rPr>
              <a:t>mov</a:t>
            </a:r>
            <a:r>
              <a:rPr lang="en-US" sz="1200" dirty="0">
                <a:solidFill>
                  <a:srgbClr val="555555"/>
                </a:solidFill>
                <a:latin typeface="Consolas" panose="020B0609020204030204" pitchFamily="49" charset="0"/>
              </a:rPr>
              <a:t>         </a:t>
            </a:r>
            <a:r>
              <a:rPr lang="en-US" sz="1200" dirty="0" err="1">
                <a:solidFill>
                  <a:srgbClr val="555555"/>
                </a:solidFill>
                <a:latin typeface="Consolas" panose="020B0609020204030204" pitchFamily="49" charset="0"/>
              </a:rPr>
              <a:t>eax,edi</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0026100E 5F                   pop         </a:t>
            </a:r>
            <a:r>
              <a:rPr lang="en-US" sz="1200" dirty="0" err="1">
                <a:solidFill>
                  <a:srgbClr val="555555"/>
                </a:solidFill>
                <a:latin typeface="Consolas" panose="020B0609020204030204" pitchFamily="49" charset="0"/>
              </a:rPr>
              <a:t>edi</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0026100F 5D                   pop         </a:t>
            </a:r>
            <a:r>
              <a:rPr lang="en-US" sz="1200" dirty="0" err="1">
                <a:solidFill>
                  <a:srgbClr val="555555"/>
                </a:solidFill>
                <a:latin typeface="Consolas" panose="020B0609020204030204" pitchFamily="49" charset="0"/>
              </a:rPr>
              <a:t>ebp</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00261010 C3                   ret  </a:t>
            </a:r>
            <a:endParaRPr lang="en-US" sz="1200" dirty="0">
              <a:solidFill>
                <a:srgbClr val="000000"/>
              </a:solidFill>
              <a:latin typeface="Consolas" panose="020B0609020204030204" pitchFamily="49" charset="0"/>
            </a:endParaRPr>
          </a:p>
          <a:p>
            <a:pPr algn="l" rtl="0"/>
            <a:r>
              <a:rPr lang="it-IT" sz="1200" dirty="0">
                <a:solidFill>
                  <a:srgbClr val="555555"/>
                </a:solidFill>
                <a:latin typeface="Consolas" panose="020B0609020204030204" pitchFamily="49" charset="0"/>
              </a:rPr>
              <a:t>00261011 8D 47 FE             lea         eax,[edi-2]  </a:t>
            </a:r>
            <a:endParaRPr lang="it-IT"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00261014 56                   push        </a:t>
            </a:r>
            <a:r>
              <a:rPr lang="en-US" sz="1200" dirty="0" err="1">
                <a:solidFill>
                  <a:srgbClr val="555555"/>
                </a:solidFill>
                <a:latin typeface="Consolas" panose="020B0609020204030204" pitchFamily="49" charset="0"/>
              </a:rPr>
              <a:t>esi</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en-US" sz="1200" dirty="0">
                <a:solidFill>
                  <a:srgbClr val="555555"/>
                </a:solidFill>
                <a:latin typeface="Consolas" panose="020B0609020204030204" pitchFamily="49" charset="0"/>
              </a:rPr>
              <a:t>00261015 50                   push        </a:t>
            </a:r>
            <a:r>
              <a:rPr lang="en-US" sz="1200" dirty="0" err="1">
                <a:solidFill>
                  <a:srgbClr val="555555"/>
                </a:solidFill>
                <a:latin typeface="Consolas" panose="020B0609020204030204" pitchFamily="49" charset="0"/>
              </a:rPr>
              <a:t>eax</a:t>
            </a:r>
            <a:r>
              <a:rPr lang="en-US" sz="1200" dirty="0">
                <a:solidFill>
                  <a:srgbClr val="555555"/>
                </a:solidFill>
                <a:latin typeface="Consolas" panose="020B0609020204030204" pitchFamily="49" charset="0"/>
              </a:rPr>
              <a:t>  </a:t>
            </a:r>
            <a:endParaRPr lang="en-US" sz="1200" dirty="0">
              <a:solidFill>
                <a:srgbClr val="000000"/>
              </a:solidFill>
              <a:latin typeface="Consolas" panose="020B0609020204030204" pitchFamily="49" charset="0"/>
            </a:endParaRPr>
          </a:p>
          <a:p>
            <a:pPr algn="l" rtl="0"/>
            <a:r>
              <a:rPr lang="pt-BR" sz="1200" dirty="0">
                <a:solidFill>
                  <a:srgbClr val="555555"/>
                </a:solidFill>
                <a:latin typeface="Consolas" panose="020B0609020204030204" pitchFamily="49" charset="0"/>
              </a:rPr>
              <a:t>00261016 E8 E5 FF FF FF       call        func (0261000h)  </a:t>
            </a:r>
          </a:p>
          <a:p>
            <a:pPr algn="l" rtl="0"/>
            <a:r>
              <a:rPr lang="pt-BR" sz="1200" dirty="0">
                <a:solidFill>
                  <a:srgbClr val="555555"/>
                </a:solidFill>
                <a:latin typeface="Consolas" panose="020B0609020204030204" pitchFamily="49" charset="0"/>
              </a:rPr>
              <a:t>. . .</a:t>
            </a:r>
            <a:endParaRPr lang="pt-BR" sz="1200" dirty="0">
              <a:solidFill>
                <a:srgbClr val="000000"/>
              </a:solidFill>
              <a:latin typeface="Consolas" panose="020B0609020204030204" pitchFamily="49" charset="0"/>
            </a:endParaRPr>
          </a:p>
        </p:txBody>
      </p:sp>
      <p:pic>
        <p:nvPicPr>
          <p:cNvPr id="18" name="Picture 2" descr="Arrow Turn Left Blue Handdrawn Pointing Di">
            <a:extLst>
              <a:ext uri="{FF2B5EF4-FFF2-40B4-BE49-F238E27FC236}">
                <a16:creationId xmlns:a16="http://schemas.microsoft.com/office/drawing/2014/main" id="{C166DA13-8BBD-4345-A763-6BCF3E685F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208464" flipH="1">
            <a:off x="219126" y="2050309"/>
            <a:ext cx="1397468" cy="70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733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305425" y="1259844"/>
            <a:ext cx="6487401" cy="3118200"/>
          </a:xfrm>
        </p:spPr>
        <p:txBody>
          <a:bodyPr anchor="t"/>
          <a:lstStyle/>
          <a:p>
            <a:pPr marL="0" indent="0">
              <a:buNone/>
            </a:pPr>
            <a:endParaRPr lang="en-US" sz="1600" dirty="0"/>
          </a:p>
          <a:p>
            <a:pPr marL="0" indent="0">
              <a:buNone/>
            </a:pPr>
            <a:endParaRPr lang="he-IL" sz="1600" dirty="0"/>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פולימורפיזם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2450023" y="1316417"/>
            <a:ext cx="4243954" cy="3047049"/>
            <a:chOff x="539999" y="2088763"/>
            <a:chExt cx="3445789" cy="2433857"/>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7"/>
              <a:ext cx="3445788" cy="2425883"/>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000" dirty="0">
                  <a:solidFill>
                    <a:srgbClr val="0000FF"/>
                  </a:solidFill>
                  <a:latin typeface="Consolas" panose="020B0609020204030204" pitchFamily="49" charset="0"/>
                </a:rPr>
                <a:t>unsigned</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long</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func</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unsigned</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value</a:t>
              </a:r>
              <a:r>
                <a:rPr lang="en-US" sz="1000" dirty="0">
                  <a:solidFill>
                    <a:srgbClr val="000000"/>
                  </a:solidFill>
                  <a:latin typeface="Consolas" panose="020B0609020204030204" pitchFamily="49" charset="0"/>
                </a:rPr>
                <a:t>)</a:t>
              </a:r>
            </a:p>
            <a:p>
              <a:pPr algn="l" rtl="0"/>
              <a:r>
                <a:rPr lang="en-US" sz="1000" dirty="0">
                  <a:solidFill>
                    <a:srgbClr val="000000"/>
                  </a:solidFill>
                  <a:latin typeface="Consolas" panose="020B0609020204030204" pitchFamily="49" charset="0"/>
                </a:rPr>
                <a:t>{</a:t>
              </a:r>
            </a:p>
            <a:p>
              <a:pPr algn="l" rtl="0"/>
              <a:r>
                <a:rPr lang="en-US" sz="1000" dirty="0">
                  <a:solidFill>
                    <a:srgbClr val="0000FF"/>
                  </a:solidFill>
                  <a:latin typeface="Consolas" panose="020B0609020204030204" pitchFamily="49" charset="0"/>
                </a:rPr>
                <a:t>   if</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value</a:t>
              </a:r>
              <a:r>
                <a:rPr lang="en-US" sz="1000" dirty="0">
                  <a:solidFill>
                    <a:srgbClr val="000000"/>
                  </a:solidFill>
                  <a:latin typeface="Consolas" panose="020B0609020204030204" pitchFamily="49" charset="0"/>
                </a:rPr>
                <a:t> &lt; 2)</a:t>
              </a:r>
            </a:p>
            <a:p>
              <a:pPr algn="l" rtl="0"/>
              <a:r>
                <a:rPr lang="en-US" sz="1000" dirty="0">
                  <a:solidFill>
                    <a:srgbClr val="0000FF"/>
                  </a:solidFill>
                  <a:latin typeface="Consolas" panose="020B0609020204030204" pitchFamily="49" charset="0"/>
                </a:rPr>
                <a:t>      return</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value</a:t>
              </a:r>
              <a:r>
                <a:rPr lang="en-US" sz="1000" dirty="0">
                  <a:solidFill>
                    <a:srgbClr val="000000"/>
                  </a:solidFill>
                  <a:latin typeface="Consolas" panose="020B0609020204030204" pitchFamily="49" charset="0"/>
                </a:rPr>
                <a:t>;</a:t>
              </a:r>
            </a:p>
            <a:p>
              <a:pPr algn="l" rtl="0"/>
              <a:r>
                <a:rPr lang="en-US" sz="1000" dirty="0">
                  <a:solidFill>
                    <a:srgbClr val="0000FF"/>
                  </a:solidFill>
                  <a:latin typeface="Consolas" panose="020B0609020204030204" pitchFamily="49" charset="0"/>
                </a:rPr>
                <a:t>   return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func</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value</a:t>
              </a:r>
              <a:r>
                <a:rPr lang="en-US" sz="1000" dirty="0">
                  <a:solidFill>
                    <a:srgbClr val="000000"/>
                  </a:solidFill>
                  <a:latin typeface="Consolas" panose="020B0609020204030204" pitchFamily="49" charset="0"/>
                </a:rPr>
                <a:t> - 1) + </a:t>
              </a:r>
              <a:r>
                <a:rPr lang="en-US" sz="1000" dirty="0" err="1">
                  <a:solidFill>
                    <a:srgbClr val="000000"/>
                  </a:solidFill>
                  <a:latin typeface="Consolas" panose="020B0609020204030204" pitchFamily="49" charset="0"/>
                </a:rPr>
                <a:t>func</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value</a:t>
              </a:r>
              <a:r>
                <a:rPr lang="en-US" sz="1000" dirty="0">
                  <a:solidFill>
                    <a:srgbClr val="000000"/>
                  </a:solidFill>
                  <a:latin typeface="Consolas" panose="020B0609020204030204" pitchFamily="49" charset="0"/>
                </a:rPr>
                <a:t> - 2);</a:t>
              </a:r>
            </a:p>
            <a:p>
              <a:pPr algn="l" rtl="0"/>
              <a:r>
                <a:rPr lang="en-US" sz="1000" dirty="0">
                  <a:solidFill>
                    <a:srgbClr val="000000"/>
                  </a:solidFill>
                  <a:latin typeface="Consolas" panose="020B0609020204030204" pitchFamily="49" charset="0"/>
                </a:rPr>
                <a:t>}</a:t>
              </a:r>
              <a:endParaRPr lang="en-US" sz="1000" dirty="0">
                <a:solidFill>
                  <a:srgbClr val="0000FF"/>
                </a:solidFill>
                <a:latin typeface="Consolas" panose="020B0609020204030204" pitchFamily="49" charset="0"/>
              </a:endParaRPr>
            </a:p>
            <a:p>
              <a:pPr algn="l" rtl="0"/>
              <a:endParaRPr lang="en-US" sz="1000" dirty="0">
                <a:solidFill>
                  <a:srgbClr val="0000FF"/>
                </a:solidFill>
                <a:latin typeface="Consolas" panose="020B0609020204030204" pitchFamily="49" charset="0"/>
              </a:endParaRPr>
            </a:p>
            <a:p>
              <a:pPr algn="l" rtl="0"/>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main()</a:t>
              </a:r>
            </a:p>
            <a:p>
              <a:pPr algn="l" rtl="0"/>
              <a:r>
                <a:rPr lang="en-US" sz="1000" dirty="0">
                  <a:solidFill>
                    <a:srgbClr val="000000"/>
                  </a:solidFill>
                  <a:latin typeface="Consolas" panose="020B0609020204030204" pitchFamily="49" charset="0"/>
                </a:rPr>
                <a:t>{</a:t>
              </a:r>
            </a:p>
            <a:p>
              <a:pPr algn="l" rtl="0"/>
              <a:r>
                <a:rPr lang="en-US" sz="1000" dirty="0">
                  <a:solidFill>
                    <a:srgbClr val="0000FF"/>
                  </a:solidFill>
                  <a:latin typeface="Consolas" panose="020B0609020204030204" pitchFamily="49" charset="0"/>
                </a:rPr>
                <a:t>   unsigned</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long</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func_ptr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unsigned int</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func</a:t>
              </a:r>
              <a:r>
                <a:rPr lang="en-US" sz="1000" dirty="0">
                  <a:solidFill>
                    <a:srgbClr val="000000"/>
                  </a:solidFill>
                  <a:latin typeface="Consolas" panose="020B0609020204030204" pitchFamily="49" charset="0"/>
                </a:rPr>
                <a:t>;</a:t>
              </a:r>
            </a:p>
            <a:p>
              <a:pPr algn="l" rtl="0"/>
              <a:endParaRPr lang="en-US" sz="1000" dirty="0">
                <a:solidFill>
                  <a:srgbClr val="000000"/>
                </a:solidFill>
                <a:latin typeface="Consolas" panose="020B0609020204030204" pitchFamily="49" charset="0"/>
              </a:endParaRPr>
            </a:p>
            <a:p>
              <a:pPr algn="l" rtl="0"/>
              <a:r>
                <a:rPr lang="en-US" sz="1000" dirty="0">
                  <a:solidFill>
                    <a:srgbClr val="0000FF"/>
                  </a:solidFill>
                  <a:latin typeface="Consolas" panose="020B0609020204030204" pitchFamily="49" charset="0"/>
                </a:rPr>
                <a:t>   unsigned</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long</a:t>
              </a:r>
              <a:r>
                <a:rPr lang="en-US" sz="1000" dirty="0">
                  <a:solidFill>
                    <a:srgbClr val="000000"/>
                  </a:solidFill>
                  <a:latin typeface="Consolas" panose="020B0609020204030204" pitchFamily="49" charset="0"/>
                </a:rPr>
                <a:t> result = </a:t>
              </a:r>
              <a:r>
                <a:rPr lang="en-US" sz="1000" dirty="0" err="1">
                  <a:solidFill>
                    <a:srgbClr val="000000"/>
                  </a:solidFill>
                  <a:latin typeface="Consolas" panose="020B0609020204030204" pitchFamily="49" charset="0"/>
                </a:rPr>
                <a:t>func_ptr</a:t>
              </a:r>
              <a:r>
                <a:rPr lang="en-US" sz="1000" dirty="0">
                  <a:solidFill>
                    <a:srgbClr val="000000"/>
                  </a:solidFill>
                  <a:latin typeface="Consolas" panose="020B0609020204030204" pitchFamily="49" charset="0"/>
                </a:rPr>
                <a:t>(7);</a:t>
              </a:r>
            </a:p>
            <a:p>
              <a:pPr algn="l" rtl="0"/>
              <a:r>
                <a:rPr lang="en-US" sz="1000" dirty="0">
                  <a:solidFill>
                    <a:srgbClr val="000000"/>
                  </a:solidFill>
                  <a:latin typeface="Consolas" panose="020B0609020204030204" pitchFamily="49" charset="0"/>
                </a:rPr>
                <a:t>   std::</a:t>
              </a:r>
              <a:r>
                <a:rPr lang="en-US" sz="1000" dirty="0" err="1">
                  <a:solidFill>
                    <a:srgbClr val="000000"/>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"result: "</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result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std::</a:t>
              </a:r>
              <a:r>
                <a:rPr lang="en-US" sz="1000" dirty="0" err="1">
                  <a:solidFill>
                    <a:srgbClr val="000000"/>
                  </a:solidFill>
                  <a:latin typeface="Consolas" panose="020B0609020204030204" pitchFamily="49" charset="0"/>
                </a:rPr>
                <a:t>endl</a:t>
              </a:r>
              <a:r>
                <a:rPr lang="en-US" sz="1000" dirty="0">
                  <a:solidFill>
                    <a:srgbClr val="000000"/>
                  </a:solidFill>
                  <a:latin typeface="Consolas" panose="020B0609020204030204" pitchFamily="49" charset="0"/>
                </a:rPr>
                <a:t>;</a:t>
              </a:r>
            </a:p>
            <a:p>
              <a:pPr algn="l" rtl="0"/>
              <a:endParaRPr lang="en-US" sz="1000" dirty="0">
                <a:solidFill>
                  <a:srgbClr val="000000"/>
                </a:solidFill>
                <a:latin typeface="Consolas" panose="020B0609020204030204" pitchFamily="49" charset="0"/>
              </a:endParaRPr>
            </a:p>
            <a:p>
              <a:pPr algn="l" rtl="0"/>
              <a:r>
                <a:rPr lang="en-US" sz="1000" dirty="0">
                  <a:solidFill>
                    <a:srgbClr val="0000FF"/>
                  </a:solidFill>
                  <a:latin typeface="Consolas" panose="020B0609020204030204" pitchFamily="49" charset="0"/>
                </a:rPr>
                <a:t>   return</a:t>
              </a:r>
              <a:r>
                <a:rPr lang="en-US" sz="1000" dirty="0">
                  <a:solidFill>
                    <a:srgbClr val="000000"/>
                  </a:solidFill>
                  <a:latin typeface="Consolas" panose="020B0609020204030204" pitchFamily="49" charset="0"/>
                </a:rPr>
                <a:t> 0;</a:t>
              </a:r>
            </a:p>
            <a:p>
              <a:pPr algn="l" rtl="0"/>
              <a:r>
                <a:rPr lang="en-US" sz="1000" dirty="0">
                  <a:solidFill>
                    <a:srgbClr val="000000"/>
                  </a:solidFill>
                  <a:latin typeface="Consolas" panose="020B0609020204030204" pitchFamily="49" charset="0"/>
                </a:rPr>
                <a:t>}</a:t>
              </a:r>
              <a:endParaRPr lang="en-US" sz="10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 name="Google Shape;332;p25">
            <a:extLst>
              <a:ext uri="{FF2B5EF4-FFF2-40B4-BE49-F238E27FC236}">
                <a16:creationId xmlns:a16="http://schemas.microsoft.com/office/drawing/2014/main" id="{3D9BA8D5-51B0-42BC-8E18-BBF67751BD3A}"/>
              </a:ext>
            </a:extLst>
          </p:cNvPr>
          <p:cNvSpPr/>
          <p:nvPr/>
        </p:nvSpPr>
        <p:spPr>
          <a:xfrm>
            <a:off x="6259830" y="1802130"/>
            <a:ext cx="2344170" cy="664784"/>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r" rtl="1">
              <a:buNone/>
            </a:pPr>
            <a:r>
              <a:rPr lang="he-IL" sz="1200" dirty="0"/>
              <a:t>ב- </a:t>
            </a:r>
            <a:r>
              <a:rPr lang="en-US" sz="1200" dirty="0"/>
              <a:t>c</a:t>
            </a:r>
            <a:r>
              <a:rPr lang="he-IL" sz="1200" dirty="0"/>
              <a:t> ו- </a:t>
            </a:r>
            <a:r>
              <a:rPr lang="en-US" sz="1200" dirty="0" err="1"/>
              <a:t>c++</a:t>
            </a:r>
            <a:r>
              <a:rPr lang="he-IL" sz="1200" dirty="0"/>
              <a:t> ניתן לקרוא לפונקציה ישירות ע"י מצביע לזיכרון המכיל אותה</a:t>
            </a:r>
            <a:endParaRPr lang="en-US" sz="1200" dirty="0"/>
          </a:p>
        </p:txBody>
      </p:sp>
      <p:cxnSp>
        <p:nvCxnSpPr>
          <p:cNvPr id="49" name="Google Shape;333;p25">
            <a:extLst>
              <a:ext uri="{FF2B5EF4-FFF2-40B4-BE49-F238E27FC236}">
                <a16:creationId xmlns:a16="http://schemas.microsoft.com/office/drawing/2014/main" id="{930C8CB8-01F0-4EFC-82BE-5D2891EBC138}"/>
              </a:ext>
            </a:extLst>
          </p:cNvPr>
          <p:cNvCxnSpPr>
            <a:cxnSpLocks/>
            <a:endCxn id="41" idx="2"/>
          </p:cNvCxnSpPr>
          <p:nvPr/>
        </p:nvCxnSpPr>
        <p:spPr>
          <a:xfrm flipV="1">
            <a:off x="4610100" y="2466914"/>
            <a:ext cx="2821815" cy="668716"/>
          </a:xfrm>
          <a:prstGeom prst="straightConnector1">
            <a:avLst/>
          </a:prstGeom>
          <a:noFill/>
          <a:ln w="19050" cap="flat" cmpd="sng">
            <a:solidFill>
              <a:schemeClr val="accent1"/>
            </a:solidFill>
            <a:prstDash val="solid"/>
            <a:round/>
            <a:headEnd type="none" w="med" len="med"/>
            <a:tailEnd type="none" w="med" len="med"/>
          </a:ln>
        </p:spPr>
      </p:cxnSp>
      <p:sp>
        <p:nvSpPr>
          <p:cNvPr id="53" name="Google Shape;191;p19">
            <a:extLst>
              <a:ext uri="{FF2B5EF4-FFF2-40B4-BE49-F238E27FC236}">
                <a16:creationId xmlns:a16="http://schemas.microsoft.com/office/drawing/2014/main" id="{4E0A6371-084D-4516-9FF0-192A8277FB21}"/>
              </a:ext>
            </a:extLst>
          </p:cNvPr>
          <p:cNvSpPr/>
          <p:nvPr/>
        </p:nvSpPr>
        <p:spPr>
          <a:xfrm>
            <a:off x="8270008" y="98874"/>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p19">
            <a:extLst>
              <a:ext uri="{FF2B5EF4-FFF2-40B4-BE49-F238E27FC236}">
                <a16:creationId xmlns:a16="http://schemas.microsoft.com/office/drawing/2014/main" id="{26563DBA-BE95-4F97-86B2-69857B6F7040}"/>
              </a:ext>
            </a:extLst>
          </p:cNvPr>
          <p:cNvSpPr txBox="1">
            <a:spLocks/>
          </p:cNvSpPr>
          <p:nvPr/>
        </p:nvSpPr>
        <p:spPr>
          <a:xfrm>
            <a:off x="8362512" y="67155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סינטקס</a:t>
            </a:r>
            <a:endParaRPr lang="he-IL" sz="1200" dirty="0">
              <a:solidFill>
                <a:schemeClr val="accent1"/>
              </a:solidFill>
            </a:endParaRPr>
          </a:p>
        </p:txBody>
      </p:sp>
      <p:grpSp>
        <p:nvGrpSpPr>
          <p:cNvPr id="55" name="קבוצה 175">
            <a:extLst>
              <a:ext uri="{FF2B5EF4-FFF2-40B4-BE49-F238E27FC236}">
                <a16:creationId xmlns:a16="http://schemas.microsoft.com/office/drawing/2014/main" id="{72F428FB-0DFD-42E5-877B-E5B68E6B4BD8}"/>
              </a:ext>
            </a:extLst>
          </p:cNvPr>
          <p:cNvGrpSpPr/>
          <p:nvPr/>
        </p:nvGrpSpPr>
        <p:grpSpPr>
          <a:xfrm>
            <a:off x="8472464" y="109963"/>
            <a:ext cx="544069" cy="582046"/>
            <a:chOff x="3767023" y="1166439"/>
            <a:chExt cx="544069" cy="582046"/>
          </a:xfrm>
        </p:grpSpPr>
        <p:grpSp>
          <p:nvGrpSpPr>
            <p:cNvPr id="56" name="גרפיקה 167">
              <a:extLst>
                <a:ext uri="{FF2B5EF4-FFF2-40B4-BE49-F238E27FC236}">
                  <a16:creationId xmlns:a16="http://schemas.microsoft.com/office/drawing/2014/main" id="{329FD136-4164-45FC-88CF-3F4B6BFB0901}"/>
                </a:ext>
              </a:extLst>
            </p:cNvPr>
            <p:cNvGrpSpPr/>
            <p:nvPr/>
          </p:nvGrpSpPr>
          <p:grpSpPr>
            <a:xfrm>
              <a:off x="3767023" y="1330570"/>
              <a:ext cx="203330" cy="417915"/>
              <a:chOff x="3767023" y="1330570"/>
              <a:chExt cx="203330" cy="417915"/>
            </a:xfrm>
            <a:solidFill>
              <a:schemeClr val="accent1"/>
            </a:solidFill>
          </p:grpSpPr>
          <p:sp>
            <p:nvSpPr>
              <p:cNvPr id="60" name="גרפיקה 167">
                <a:extLst>
                  <a:ext uri="{FF2B5EF4-FFF2-40B4-BE49-F238E27FC236}">
                    <a16:creationId xmlns:a16="http://schemas.microsoft.com/office/drawing/2014/main" id="{A19B5F02-A44B-4C95-90A7-A90F6FA67B47}"/>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61" name="גרפיקה 167">
                <a:extLst>
                  <a:ext uri="{FF2B5EF4-FFF2-40B4-BE49-F238E27FC236}">
                    <a16:creationId xmlns:a16="http://schemas.microsoft.com/office/drawing/2014/main" id="{A9FD4A05-F3FC-4570-B6E5-5F6D027D4DC6}"/>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62" name="גרפיקה 167">
                <a:extLst>
                  <a:ext uri="{FF2B5EF4-FFF2-40B4-BE49-F238E27FC236}">
                    <a16:creationId xmlns:a16="http://schemas.microsoft.com/office/drawing/2014/main" id="{E340797B-309C-4FB9-98E2-72B3A079BBBD}"/>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57" name="גרפיקה 167">
              <a:extLst>
                <a:ext uri="{FF2B5EF4-FFF2-40B4-BE49-F238E27FC236}">
                  <a16:creationId xmlns:a16="http://schemas.microsoft.com/office/drawing/2014/main" id="{1C0D72F1-16B3-46B3-9A87-39BF6F2E7570}"/>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58" name="גרפיקה 167">
              <a:extLst>
                <a:ext uri="{FF2B5EF4-FFF2-40B4-BE49-F238E27FC236}">
                  <a16:creationId xmlns:a16="http://schemas.microsoft.com/office/drawing/2014/main" id="{7C3FCD92-F819-4C69-9713-943A064D23AD}"/>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59" name="גרפיקה 167">
              <a:extLst>
                <a:ext uri="{FF2B5EF4-FFF2-40B4-BE49-F238E27FC236}">
                  <a16:creationId xmlns:a16="http://schemas.microsoft.com/office/drawing/2014/main" id="{DF935644-13EB-4A75-B6F5-57E66625880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52749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101103" y="1135410"/>
            <a:ext cx="6487401" cy="3118200"/>
          </a:xfrm>
        </p:spPr>
        <p:txBody>
          <a:bodyPr anchor="t"/>
          <a:lstStyle/>
          <a:p>
            <a:pPr marL="133350" indent="0">
              <a:buNone/>
            </a:pPr>
            <a:r>
              <a:rPr lang="he-IL" dirty="0"/>
              <a:t>לפנינו שתי פונקציות:</a:t>
            </a:r>
            <a:endParaRPr lang="en-US" dirty="0"/>
          </a:p>
          <a:p>
            <a:pPr marL="133350" indent="0">
              <a:buNone/>
            </a:pPr>
            <a:endParaRPr lang="en-IL" dirty="0"/>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מערך מצביעים לפונקציות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2559579" y="1601809"/>
            <a:ext cx="4024842" cy="2528232"/>
            <a:chOff x="539999" y="2088763"/>
            <a:chExt cx="3445789" cy="2097382"/>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9"/>
              <a:ext cx="3445788" cy="2089406"/>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add(</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left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right</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a:t>
              </a:r>
            </a:p>
            <a:p>
              <a:pPr algn="l" rtl="0"/>
              <a:r>
                <a:rPr lang="en-US" sz="1400" dirty="0">
                  <a:solidFill>
                    <a:srgbClr val="0000FF"/>
                  </a:solidFill>
                  <a:latin typeface="Consolas" panose="020B0609020204030204" pitchFamily="49" charset="0"/>
                </a:rPr>
                <a:t>   return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left</a:t>
              </a:r>
              <a:r>
                <a:rPr lang="en-US" sz="1400" dirty="0">
                  <a:solidFill>
                    <a:srgbClr val="000000"/>
                  </a:solidFill>
                  <a:latin typeface="Consolas" panose="020B0609020204030204" pitchFamily="49" charset="0"/>
                </a:rPr>
                <a:t> + </a:t>
              </a:r>
              <a:r>
                <a:rPr lang="en-US" sz="1400" dirty="0">
                  <a:solidFill>
                    <a:srgbClr val="808080"/>
                  </a:solidFill>
                  <a:latin typeface="Consolas" panose="020B0609020204030204" pitchFamily="49" charset="0"/>
                </a:rPr>
                <a:t>right</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a:t>
              </a:r>
            </a:p>
            <a:p>
              <a:pPr algn="l" rtl="0"/>
              <a:endParaRPr lang="en-US" sz="1400" dirty="0">
                <a:solidFill>
                  <a:srgbClr val="000000"/>
                </a:solidFill>
                <a:latin typeface="Consolas" panose="020B0609020204030204" pitchFamily="49" charset="0"/>
              </a:endParaRPr>
            </a:p>
            <a:p>
              <a:pPr algn="l" rtl="0"/>
              <a:r>
                <a:rPr lang="en-US" sz="1400" dirty="0">
                  <a:solidFill>
                    <a:srgbClr val="0000FF"/>
                  </a:solidFill>
                  <a:latin typeface="Consolas" panose="020B0609020204030204" pitchFamily="49" charset="0"/>
                </a:rPr>
                <a:t>long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mul</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left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right</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a:t>
              </a:r>
            </a:p>
            <a:p>
              <a:pPr algn="l" rtl="0"/>
              <a:r>
                <a:rPr lang="en-US" sz="1400" dirty="0">
                  <a:solidFill>
                    <a:srgbClr val="0000FF"/>
                  </a:solidFill>
                  <a:latin typeface="Consolas" panose="020B0609020204030204" pitchFamily="49" charset="0"/>
                </a:rPr>
                <a:t>   return</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left</a:t>
              </a:r>
              <a:r>
                <a:rPr lang="en-US" sz="1400" dirty="0">
                  <a:solidFill>
                    <a:srgbClr val="000000"/>
                  </a:solidFill>
                  <a:latin typeface="Consolas" panose="020B0609020204030204" pitchFamily="49" charset="0"/>
                </a:rPr>
                <a:t> * </a:t>
              </a:r>
              <a:r>
                <a:rPr lang="en-US" sz="1400" dirty="0">
                  <a:solidFill>
                    <a:srgbClr val="808080"/>
                  </a:solidFill>
                  <a:latin typeface="Consolas" panose="020B0609020204030204" pitchFamily="49" charset="0"/>
                </a:rPr>
                <a:t>right</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a:t>
              </a:r>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B0383476-70E7-406F-8390-31D56AF2970D}"/>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579819A6-647B-4420-B139-41CE9BB820FD}"/>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167EF070-43E7-4356-997B-CA3DA13EEBB2}"/>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21C5D43E-5680-4E09-A5B3-4ED39ADC745B}"/>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4542B485-31D7-42D9-BD85-E41B96C4F5AD}"/>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C44E215D-0816-4B04-A385-E77DAE8C3334}"/>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6DE31477-CB69-4F3E-AB25-CF2C2DBB84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C95EA82C-4151-4710-8710-52E4533C479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71761429-527D-4D64-BD78-1F6911F34ED6}"/>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4159717D-EE67-43F0-ABDB-89CE013D66B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89730CC2-088B-426A-8CC4-5D01DF7C63A5}"/>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240489A6-2827-4034-8320-DE31F04D6DDF}"/>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pic>
        <p:nvPicPr>
          <p:cNvPr id="5" name="Picture 4" descr="Icon&#10;&#10;Description automatically generated">
            <a:extLst>
              <a:ext uri="{FF2B5EF4-FFF2-40B4-BE49-F238E27FC236}">
                <a16:creationId xmlns:a16="http://schemas.microsoft.com/office/drawing/2014/main" id="{7903CE36-535E-46EF-9155-90232AFA1E26}"/>
              </a:ext>
            </a:extLst>
          </p:cNvPr>
          <p:cNvPicPr>
            <a:picLocks noChangeAspect="1"/>
          </p:cNvPicPr>
          <p:nvPr/>
        </p:nvPicPr>
        <p:blipFill>
          <a:blip r:embed="rId3"/>
          <a:stretch>
            <a:fillRect/>
          </a:stretch>
        </p:blipFill>
        <p:spPr>
          <a:xfrm>
            <a:off x="7042897" y="3583098"/>
            <a:ext cx="1561148" cy="1341023"/>
          </a:xfrm>
          <a:prstGeom prst="rect">
            <a:avLst/>
          </a:prstGeom>
        </p:spPr>
      </p:pic>
    </p:spTree>
    <p:extLst>
      <p:ext uri="{BB962C8B-B14F-4D97-AF65-F5344CB8AC3E}">
        <p14:creationId xmlns:p14="http://schemas.microsoft.com/office/powerpoint/2010/main" val="88126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מערך מצביעים לפונקציות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391682" y="318318"/>
            <a:ext cx="1569885" cy="1368884"/>
            <a:chOff x="539996" y="2181088"/>
            <a:chExt cx="4089393" cy="2899519"/>
          </a:xfrm>
        </p:grpSpPr>
        <p:sp>
          <p:nvSpPr>
            <p:cNvPr id="24" name="Google Shape;365;p28">
              <a:extLst>
                <a:ext uri="{FF2B5EF4-FFF2-40B4-BE49-F238E27FC236}">
                  <a16:creationId xmlns:a16="http://schemas.microsoft.com/office/drawing/2014/main" id="{8856E420-51BA-4444-8E1A-2829CBF83947}"/>
                </a:ext>
              </a:extLst>
            </p:cNvPr>
            <p:cNvSpPr/>
            <p:nvPr/>
          </p:nvSpPr>
          <p:spPr>
            <a:xfrm>
              <a:off x="539996" y="2181088"/>
              <a:ext cx="4089393" cy="289951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600" dirty="0">
                  <a:solidFill>
                    <a:srgbClr val="0000FF"/>
                  </a:solidFill>
                  <a:latin typeface="Consolas" panose="020B0609020204030204" pitchFamily="49" charset="0"/>
                </a:rPr>
                <a:t>long</a:t>
              </a:r>
              <a:r>
                <a:rPr lang="en-US" sz="600" dirty="0">
                  <a:solidFill>
                    <a:srgbClr val="000000"/>
                  </a:solidFill>
                  <a:latin typeface="Consolas" panose="020B0609020204030204" pitchFamily="49" charset="0"/>
                </a:rPr>
                <a:t> add(</a:t>
              </a:r>
              <a:r>
                <a:rPr lang="en-US" sz="600" dirty="0">
                  <a:solidFill>
                    <a:srgbClr val="0000FF"/>
                  </a:solidFill>
                  <a:latin typeface="Consolas" panose="020B0609020204030204" pitchFamily="49" charset="0"/>
                </a:rPr>
                <a:t>int</a:t>
              </a:r>
              <a:r>
                <a:rPr lang="en-US" sz="600" dirty="0">
                  <a:solidFill>
                    <a:srgbClr val="000000"/>
                  </a:solidFill>
                  <a:latin typeface="Consolas" panose="020B0609020204030204" pitchFamily="49" charset="0"/>
                </a:rPr>
                <a:t> </a:t>
              </a:r>
              <a:r>
                <a:rPr lang="en-US" sz="600" dirty="0">
                  <a:solidFill>
                    <a:srgbClr val="808080"/>
                  </a:solidFill>
                  <a:latin typeface="Consolas" panose="020B0609020204030204" pitchFamily="49" charset="0"/>
                </a:rPr>
                <a:t>left</a:t>
              </a:r>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int</a:t>
              </a:r>
              <a:r>
                <a:rPr lang="en-US" sz="600" dirty="0">
                  <a:solidFill>
                    <a:srgbClr val="000000"/>
                  </a:solidFill>
                  <a:latin typeface="Consolas" panose="020B0609020204030204" pitchFamily="49" charset="0"/>
                </a:rPr>
                <a:t> </a:t>
              </a:r>
              <a:r>
                <a:rPr lang="en-US" sz="600" dirty="0">
                  <a:solidFill>
                    <a:srgbClr val="808080"/>
                  </a:solidFill>
                  <a:latin typeface="Consolas" panose="020B0609020204030204" pitchFamily="49" charset="0"/>
                </a:rPr>
                <a:t>right</a:t>
              </a:r>
              <a:r>
                <a:rPr lang="en-US" sz="600" dirty="0">
                  <a:solidFill>
                    <a:srgbClr val="000000"/>
                  </a:solidFill>
                  <a:latin typeface="Consolas" panose="020B0609020204030204" pitchFamily="49" charset="0"/>
                </a:rPr>
                <a:t>)</a:t>
              </a:r>
            </a:p>
            <a:p>
              <a:pPr algn="l" rtl="0"/>
              <a:r>
                <a:rPr lang="en-US" sz="600" dirty="0">
                  <a:solidFill>
                    <a:srgbClr val="000000"/>
                  </a:solidFill>
                  <a:latin typeface="Consolas" panose="020B0609020204030204" pitchFamily="49" charset="0"/>
                </a:rPr>
                <a:t>{</a:t>
              </a:r>
            </a:p>
            <a:p>
              <a:pPr algn="l" rtl="0"/>
              <a:r>
                <a:rPr lang="en-US" sz="600" dirty="0">
                  <a:solidFill>
                    <a:srgbClr val="0000FF"/>
                  </a:solidFill>
                  <a:latin typeface="Consolas" panose="020B0609020204030204" pitchFamily="49" charset="0"/>
                </a:rPr>
                <a:t>   return</a:t>
              </a:r>
              <a:r>
                <a:rPr lang="en-US" sz="600" dirty="0">
                  <a:solidFill>
                    <a:srgbClr val="000000"/>
                  </a:solidFill>
                  <a:latin typeface="Consolas" panose="020B0609020204030204" pitchFamily="49" charset="0"/>
                </a:rPr>
                <a:t> </a:t>
              </a:r>
              <a:r>
                <a:rPr lang="en-US" sz="600" dirty="0">
                  <a:solidFill>
                    <a:srgbClr val="808080"/>
                  </a:solidFill>
                  <a:latin typeface="Consolas" panose="020B0609020204030204" pitchFamily="49" charset="0"/>
                </a:rPr>
                <a:t>left</a:t>
              </a:r>
              <a:r>
                <a:rPr lang="en-US" sz="600" dirty="0">
                  <a:solidFill>
                    <a:srgbClr val="000000"/>
                  </a:solidFill>
                  <a:latin typeface="Consolas" panose="020B0609020204030204" pitchFamily="49" charset="0"/>
                </a:rPr>
                <a:t> + </a:t>
              </a:r>
              <a:r>
                <a:rPr lang="en-US" sz="600" dirty="0">
                  <a:solidFill>
                    <a:srgbClr val="808080"/>
                  </a:solidFill>
                  <a:latin typeface="Consolas" panose="020B0609020204030204" pitchFamily="49" charset="0"/>
                </a:rPr>
                <a:t>right</a:t>
              </a:r>
              <a:r>
                <a:rPr lang="en-US" sz="600" dirty="0">
                  <a:solidFill>
                    <a:srgbClr val="000000"/>
                  </a:solidFill>
                  <a:latin typeface="Consolas" panose="020B0609020204030204" pitchFamily="49" charset="0"/>
                </a:rPr>
                <a:t>;</a:t>
              </a:r>
            </a:p>
            <a:p>
              <a:pPr algn="l" rtl="0"/>
              <a:r>
                <a:rPr lang="en-US" sz="600" dirty="0">
                  <a:solidFill>
                    <a:srgbClr val="000000"/>
                  </a:solidFill>
                  <a:latin typeface="Consolas" panose="020B0609020204030204" pitchFamily="49" charset="0"/>
                </a:rPr>
                <a:t>}</a:t>
              </a:r>
            </a:p>
            <a:p>
              <a:pPr algn="l" rtl="0"/>
              <a:endParaRPr lang="en-US" sz="600" dirty="0">
                <a:solidFill>
                  <a:srgbClr val="000000"/>
                </a:solidFill>
                <a:latin typeface="Consolas" panose="020B0609020204030204" pitchFamily="49" charset="0"/>
              </a:endParaRPr>
            </a:p>
            <a:p>
              <a:pPr algn="l" rtl="0"/>
              <a:r>
                <a:rPr lang="en-US" sz="600" dirty="0">
                  <a:solidFill>
                    <a:srgbClr val="0000FF"/>
                  </a:solidFill>
                  <a:latin typeface="Consolas" panose="020B0609020204030204" pitchFamily="49" charset="0"/>
                </a:rPr>
                <a:t>long</a:t>
              </a:r>
              <a:r>
                <a:rPr lang="en-US" sz="600" dirty="0">
                  <a:solidFill>
                    <a:srgbClr val="000000"/>
                  </a:solidFill>
                  <a:latin typeface="Consolas" panose="020B0609020204030204" pitchFamily="49" charset="0"/>
                </a:rPr>
                <a:t> </a:t>
              </a:r>
              <a:r>
                <a:rPr lang="en-US" sz="600" dirty="0" err="1">
                  <a:solidFill>
                    <a:srgbClr val="000000"/>
                  </a:solidFill>
                  <a:latin typeface="Consolas" panose="020B0609020204030204" pitchFamily="49" charset="0"/>
                </a:rPr>
                <a:t>mul</a:t>
              </a:r>
              <a:r>
                <a:rPr lang="en-US" sz="600" dirty="0">
                  <a:solidFill>
                    <a:srgbClr val="000000"/>
                  </a:solidFill>
                  <a:latin typeface="Consolas" panose="020B0609020204030204" pitchFamily="49" charset="0"/>
                </a:rPr>
                <a:t>(</a:t>
              </a:r>
              <a:r>
                <a:rPr lang="en-US" sz="600" dirty="0">
                  <a:solidFill>
                    <a:srgbClr val="0000FF"/>
                  </a:solidFill>
                  <a:latin typeface="Consolas" panose="020B0609020204030204" pitchFamily="49" charset="0"/>
                </a:rPr>
                <a:t>int</a:t>
              </a:r>
              <a:r>
                <a:rPr lang="en-US" sz="600" dirty="0">
                  <a:solidFill>
                    <a:srgbClr val="000000"/>
                  </a:solidFill>
                  <a:latin typeface="Consolas" panose="020B0609020204030204" pitchFamily="49" charset="0"/>
                </a:rPr>
                <a:t> </a:t>
              </a:r>
              <a:r>
                <a:rPr lang="en-US" sz="600" dirty="0">
                  <a:solidFill>
                    <a:srgbClr val="808080"/>
                  </a:solidFill>
                  <a:latin typeface="Consolas" panose="020B0609020204030204" pitchFamily="49" charset="0"/>
                </a:rPr>
                <a:t>left</a:t>
              </a:r>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int</a:t>
              </a:r>
              <a:r>
                <a:rPr lang="en-US" sz="600" dirty="0">
                  <a:solidFill>
                    <a:srgbClr val="000000"/>
                  </a:solidFill>
                  <a:latin typeface="Consolas" panose="020B0609020204030204" pitchFamily="49" charset="0"/>
                </a:rPr>
                <a:t> </a:t>
              </a:r>
              <a:r>
                <a:rPr lang="en-US" sz="600" dirty="0">
                  <a:solidFill>
                    <a:srgbClr val="808080"/>
                  </a:solidFill>
                  <a:latin typeface="Consolas" panose="020B0609020204030204" pitchFamily="49" charset="0"/>
                </a:rPr>
                <a:t>right</a:t>
              </a:r>
              <a:r>
                <a:rPr lang="en-US" sz="600" dirty="0">
                  <a:solidFill>
                    <a:srgbClr val="000000"/>
                  </a:solidFill>
                  <a:latin typeface="Consolas" panose="020B0609020204030204" pitchFamily="49" charset="0"/>
                </a:rPr>
                <a:t>)</a:t>
              </a:r>
            </a:p>
            <a:p>
              <a:pPr algn="l" rtl="0"/>
              <a:r>
                <a:rPr lang="en-US" sz="600" dirty="0">
                  <a:solidFill>
                    <a:srgbClr val="000000"/>
                  </a:solidFill>
                  <a:latin typeface="Consolas" panose="020B0609020204030204" pitchFamily="49" charset="0"/>
                </a:rPr>
                <a:t>{</a:t>
              </a:r>
            </a:p>
            <a:p>
              <a:pPr algn="l" rtl="0"/>
              <a:r>
                <a:rPr lang="en-US" sz="600" dirty="0">
                  <a:solidFill>
                    <a:srgbClr val="0000FF"/>
                  </a:solidFill>
                  <a:latin typeface="Consolas" panose="020B0609020204030204" pitchFamily="49" charset="0"/>
                </a:rPr>
                <a:t>   return</a:t>
              </a:r>
              <a:r>
                <a:rPr lang="en-US" sz="600" dirty="0">
                  <a:solidFill>
                    <a:srgbClr val="000000"/>
                  </a:solidFill>
                  <a:latin typeface="Consolas" panose="020B0609020204030204" pitchFamily="49" charset="0"/>
                </a:rPr>
                <a:t> </a:t>
              </a:r>
              <a:r>
                <a:rPr lang="en-US" sz="600" dirty="0">
                  <a:solidFill>
                    <a:srgbClr val="808080"/>
                  </a:solidFill>
                  <a:latin typeface="Consolas" panose="020B0609020204030204" pitchFamily="49" charset="0"/>
                </a:rPr>
                <a:t>left</a:t>
              </a:r>
              <a:r>
                <a:rPr lang="en-US" sz="600" dirty="0">
                  <a:solidFill>
                    <a:srgbClr val="000000"/>
                  </a:solidFill>
                  <a:latin typeface="Consolas" panose="020B0609020204030204" pitchFamily="49" charset="0"/>
                </a:rPr>
                <a:t> * </a:t>
              </a:r>
              <a:r>
                <a:rPr lang="en-US" sz="600" dirty="0">
                  <a:solidFill>
                    <a:srgbClr val="808080"/>
                  </a:solidFill>
                  <a:latin typeface="Consolas" panose="020B0609020204030204" pitchFamily="49" charset="0"/>
                </a:rPr>
                <a:t>right</a:t>
              </a:r>
              <a:r>
                <a:rPr lang="en-US" sz="600" dirty="0">
                  <a:solidFill>
                    <a:srgbClr val="000000"/>
                  </a:solidFill>
                  <a:latin typeface="Consolas" panose="020B0609020204030204" pitchFamily="49" charset="0"/>
                </a:rPr>
                <a:t>;</a:t>
              </a:r>
            </a:p>
            <a:p>
              <a:pPr algn="l" rtl="0"/>
              <a:r>
                <a:rPr lang="en-US" sz="600" dirty="0">
                  <a:solidFill>
                    <a:srgbClr val="000000"/>
                  </a:solidFill>
                  <a:latin typeface="Consolas" panose="020B0609020204030204" pitchFamily="49" charset="0"/>
                </a:rPr>
                <a:t>}</a:t>
              </a:r>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192263"/>
              <a:ext cx="4089390" cy="386804"/>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718744" y="2290843"/>
              <a:ext cx="89064"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93919" y="2290843"/>
              <a:ext cx="89064"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69093" y="2290843"/>
              <a:ext cx="89064"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B0383476-70E7-406F-8390-31D56AF2970D}"/>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579819A6-647B-4420-B139-41CE9BB820FD}"/>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167EF070-43E7-4356-997B-CA3DA13EEBB2}"/>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21C5D43E-5680-4E09-A5B3-4ED39ADC745B}"/>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4542B485-31D7-42D9-BD85-E41B96C4F5AD}"/>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C44E215D-0816-4B04-A385-E77DAE8C3334}"/>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6DE31477-CB69-4F3E-AB25-CF2C2DBB84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C95EA82C-4151-4710-8710-52E4533C479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71761429-527D-4D64-BD78-1F6911F34ED6}"/>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4159717D-EE67-43F0-ABDB-89CE013D66B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89730CC2-088B-426A-8CC4-5D01DF7C63A5}"/>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240489A6-2827-4034-8320-DE31F04D6DDF}"/>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41" name="Google Shape;364;p28">
            <a:extLst>
              <a:ext uri="{FF2B5EF4-FFF2-40B4-BE49-F238E27FC236}">
                <a16:creationId xmlns:a16="http://schemas.microsoft.com/office/drawing/2014/main" id="{C6286FAE-4FD4-4B40-9BBD-64D56146EED7}"/>
              </a:ext>
            </a:extLst>
          </p:cNvPr>
          <p:cNvGrpSpPr/>
          <p:nvPr/>
        </p:nvGrpSpPr>
        <p:grpSpPr>
          <a:xfrm>
            <a:off x="1714493" y="1701978"/>
            <a:ext cx="5719762" cy="3168969"/>
            <a:chOff x="-481143" y="2096739"/>
            <a:chExt cx="4896861" cy="2566801"/>
          </a:xfrm>
        </p:grpSpPr>
        <p:sp>
          <p:nvSpPr>
            <p:cNvPr id="42" name="Google Shape;365;p28">
              <a:extLst>
                <a:ext uri="{FF2B5EF4-FFF2-40B4-BE49-F238E27FC236}">
                  <a16:creationId xmlns:a16="http://schemas.microsoft.com/office/drawing/2014/main" id="{0C102BDF-69D6-4CAB-A51B-F403F335A1A9}"/>
                </a:ext>
              </a:extLst>
            </p:cNvPr>
            <p:cNvSpPr/>
            <p:nvPr/>
          </p:nvSpPr>
          <p:spPr>
            <a:xfrm>
              <a:off x="-481143" y="2096739"/>
              <a:ext cx="4896861" cy="2566801"/>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200" dirty="0">
                  <a:solidFill>
                    <a:srgbClr val="008000"/>
                  </a:solidFill>
                  <a:latin typeface="Consolas" panose="020B0609020204030204" pitchFamily="49" charset="0"/>
                </a:rPr>
                <a:t>// OP is a function pointer</a:t>
              </a:r>
              <a:endParaRPr lang="en-US"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typedef</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long</a:t>
              </a:r>
              <a:r>
                <a:rPr lang="en-US" sz="1200" dirty="0">
                  <a:solidFill>
                    <a:srgbClr val="000000"/>
                  </a:solidFill>
                  <a:latin typeface="Consolas" panose="020B0609020204030204" pitchFamily="49" charset="0"/>
                </a:rPr>
                <a:t>(*</a:t>
              </a:r>
              <a:r>
                <a:rPr lang="en-US" sz="1200" dirty="0">
                  <a:solidFill>
                    <a:srgbClr val="2B91AF"/>
                  </a:solidFill>
                  <a:latin typeface="Consolas" panose="020B0609020204030204" pitchFamily="49" charset="0"/>
                </a:rPr>
                <a:t>OP</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left,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right);</a:t>
              </a:r>
            </a:p>
            <a:p>
              <a:pPr algn="l" rtl="0"/>
              <a:endParaRPr lang="en-US" sz="1200" dirty="0">
                <a:solidFill>
                  <a:srgbClr val="0000FF"/>
                </a:solidFill>
                <a:latin typeface="Consolas" panose="020B0609020204030204" pitchFamily="49" charset="0"/>
              </a:endParaRPr>
            </a:p>
            <a:p>
              <a:pPr algn="l" rtl="0"/>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main()</a:t>
              </a:r>
            </a:p>
            <a:p>
              <a:pPr algn="l" rtl="0"/>
              <a:r>
                <a:rPr lang="en-US" sz="1200" dirty="0">
                  <a:solidFill>
                    <a:srgbClr val="000000"/>
                  </a:solidFill>
                  <a:latin typeface="Consolas" panose="020B0609020204030204" pitchFamily="49" charset="0"/>
                </a:rPr>
                <a:t>{</a:t>
              </a:r>
            </a:p>
            <a:p>
              <a:pPr algn="l" rtl="0"/>
              <a:r>
                <a:rPr lang="en-US" sz="1200" dirty="0">
                  <a:solidFill>
                    <a:srgbClr val="2B91AF"/>
                  </a:solidFill>
                  <a:latin typeface="Consolas" panose="020B0609020204030204" pitchFamily="49" charset="0"/>
                </a:rPr>
                <a:t>   OP</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funcptr</a:t>
              </a:r>
              <a:r>
                <a:rPr lang="en-US" sz="1200" dirty="0">
                  <a:solidFill>
                    <a:srgbClr val="000000"/>
                  </a:solidFill>
                  <a:latin typeface="Consolas" panose="020B0609020204030204" pitchFamily="49" charset="0"/>
                </a:rPr>
                <a:t>[2];</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funcptr</a:t>
              </a:r>
              <a:r>
                <a:rPr lang="en-US" sz="1200" dirty="0">
                  <a:solidFill>
                    <a:srgbClr val="000000"/>
                  </a:solidFill>
                  <a:latin typeface="Consolas" panose="020B0609020204030204" pitchFamily="49" charset="0"/>
                </a:rPr>
                <a:t>[0] = add;</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funcptr</a:t>
              </a:r>
              <a:r>
                <a:rPr lang="en-US" sz="1200" dirty="0">
                  <a:solidFill>
                    <a:srgbClr val="000000"/>
                  </a:solidFill>
                  <a:latin typeface="Consolas" panose="020B0609020204030204" pitchFamily="49" charset="0"/>
                </a:rPr>
                <a:t>[1] = </a:t>
              </a:r>
              <a:r>
                <a:rPr lang="en-US" sz="1200" dirty="0" err="1">
                  <a:solidFill>
                    <a:srgbClr val="000000"/>
                  </a:solidFill>
                  <a:latin typeface="Consolas" panose="020B0609020204030204" pitchFamily="49" charset="0"/>
                </a:rPr>
                <a:t>mul</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nn-NO" sz="1200" dirty="0">
                  <a:solidFill>
                    <a:srgbClr val="0000FF"/>
                  </a:solidFill>
                  <a:latin typeface="Consolas" panose="020B0609020204030204" pitchFamily="49" charset="0"/>
                </a:rPr>
                <a:t>   for</a:t>
              </a:r>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int</a:t>
              </a:r>
              <a:r>
                <a:rPr lang="nn-NO" sz="1200" dirty="0">
                  <a:solidFill>
                    <a:srgbClr val="000000"/>
                  </a:solidFill>
                  <a:latin typeface="Consolas" panose="020B0609020204030204" pitchFamily="49" charset="0"/>
                </a:rPr>
                <a:t> i = 0; i &lt; 2; i++)</a:t>
              </a:r>
            </a:p>
            <a:p>
              <a:pPr algn="l" rtl="0"/>
              <a:r>
                <a:rPr lang="en-US" sz="1200" dirty="0">
                  <a:solidFill>
                    <a:srgbClr val="000000"/>
                  </a:solidFill>
                  <a:latin typeface="Consolas" panose="020B0609020204030204" pitchFamily="49" charset="0"/>
                </a:rPr>
                <a:t>      std::</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"result:"</a:t>
              </a:r>
              <a:r>
                <a:rPr lang="en-US" sz="1200" dirty="0">
                  <a:solidFill>
                    <a:srgbClr val="000000"/>
                  </a:solidFill>
                  <a:latin typeface="Consolas" panose="020B0609020204030204" pitchFamily="49" charset="0"/>
                </a:rPr>
                <a:t>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funcptr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](5, 7) </a:t>
              </a:r>
              <a:r>
                <a:rPr lang="en-US" sz="1200" dirty="0">
                  <a:solidFill>
                    <a:srgbClr val="008080"/>
                  </a:solidFill>
                  <a:latin typeface="Consolas" panose="020B0609020204030204" pitchFamily="49" charset="0"/>
                </a:rPr>
                <a:t>&lt;&lt;</a:t>
              </a:r>
              <a:r>
                <a:rPr lang="en-US" sz="1200" dirty="0">
                  <a:solidFill>
                    <a:srgbClr val="000000"/>
                  </a:solidFill>
                  <a:latin typeface="Consolas" panose="020B0609020204030204" pitchFamily="49" charset="0"/>
                </a:rPr>
                <a:t> std::</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   return</a:t>
              </a:r>
              <a:r>
                <a:rPr lang="en-US" sz="1200" dirty="0">
                  <a:solidFill>
                    <a:srgbClr val="000000"/>
                  </a:solidFill>
                  <a:latin typeface="Consolas" panose="020B0609020204030204" pitchFamily="49" charset="0"/>
                </a:rPr>
                <a:t> 0;</a:t>
              </a:r>
            </a:p>
            <a:p>
              <a:pPr algn="l" rtl="0"/>
              <a:r>
                <a:rPr lang="en-US" sz="1200" dirty="0">
                  <a:solidFill>
                    <a:srgbClr val="000000"/>
                  </a:solidFill>
                  <a:latin typeface="Consolas" panose="020B0609020204030204" pitchFamily="49" charset="0"/>
                </a:rPr>
                <a:t>}</a:t>
              </a:r>
              <a:endParaRPr lang="en-US" sz="1200" dirty="0"/>
            </a:p>
          </p:txBody>
        </p:sp>
        <p:sp>
          <p:nvSpPr>
            <p:cNvPr id="43" name="Google Shape;366;p28">
              <a:extLst>
                <a:ext uri="{FF2B5EF4-FFF2-40B4-BE49-F238E27FC236}">
                  <a16:creationId xmlns:a16="http://schemas.microsoft.com/office/drawing/2014/main" id="{0517A582-9C06-4B0A-8B20-B1105532AB26}"/>
                </a:ext>
              </a:extLst>
            </p:cNvPr>
            <p:cNvSpPr/>
            <p:nvPr/>
          </p:nvSpPr>
          <p:spPr>
            <a:xfrm>
              <a:off x="-481143" y="2099228"/>
              <a:ext cx="4896861"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 name="Google Shape;367;p28">
              <a:extLst>
                <a:ext uri="{FF2B5EF4-FFF2-40B4-BE49-F238E27FC236}">
                  <a16:creationId xmlns:a16="http://schemas.microsoft.com/office/drawing/2014/main" id="{75F5A937-915F-4141-ACD5-43605EFBCBEC}"/>
                </a:ext>
              </a:extLst>
            </p:cNvPr>
            <p:cNvSpPr/>
            <p:nvPr/>
          </p:nvSpPr>
          <p:spPr>
            <a:xfrm>
              <a:off x="-358680" y="2194767"/>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368;p28">
              <a:extLst>
                <a:ext uri="{FF2B5EF4-FFF2-40B4-BE49-F238E27FC236}">
                  <a16:creationId xmlns:a16="http://schemas.microsoft.com/office/drawing/2014/main" id="{2DE9C1E2-78A2-4D2A-A0B1-0B7D5AB8EB66}"/>
                </a:ext>
              </a:extLst>
            </p:cNvPr>
            <p:cNvSpPr/>
            <p:nvPr/>
          </p:nvSpPr>
          <p:spPr>
            <a:xfrm>
              <a:off x="-183505" y="2194767"/>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 name="Google Shape;369;p28">
              <a:extLst>
                <a:ext uri="{FF2B5EF4-FFF2-40B4-BE49-F238E27FC236}">
                  <a16:creationId xmlns:a16="http://schemas.microsoft.com/office/drawing/2014/main" id="{74FBB2AE-64D0-41A3-8F4D-797C3E9AEF72}"/>
                </a:ext>
              </a:extLst>
            </p:cNvPr>
            <p:cNvSpPr/>
            <p:nvPr/>
          </p:nvSpPr>
          <p:spPr>
            <a:xfrm>
              <a:off x="-8331" y="2194767"/>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665891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A3F617-0B55-48EB-9949-766F501D453D}"/>
              </a:ext>
            </a:extLst>
          </p:cNvPr>
          <p:cNvSpPr>
            <a:spLocks noGrp="1"/>
          </p:cNvSpPr>
          <p:nvPr>
            <p:ph type="body" idx="1"/>
          </p:nvPr>
        </p:nvSpPr>
        <p:spPr>
          <a:xfrm>
            <a:off x="1051050" y="1517759"/>
            <a:ext cx="7041900" cy="2387431"/>
          </a:xfrm>
        </p:spPr>
        <p:txBody>
          <a:bodyPr anchor="t"/>
          <a:lstStyle/>
          <a:p>
            <a:pPr marL="0" indent="0">
              <a:buFont typeface="Arial" panose="020B0604020202020204" pitchFamily="34" charset="0"/>
              <a:buNone/>
            </a:pPr>
            <a:r>
              <a:rPr lang="he-IL" dirty="0"/>
              <a:t>זהו המנגנון המאפשר קישור דינמי.</a:t>
            </a:r>
          </a:p>
          <a:p>
            <a:pPr marL="0" indent="0">
              <a:buFont typeface="Arial" panose="020B0604020202020204" pitchFamily="34" charset="0"/>
              <a:buNone/>
            </a:pPr>
            <a:endParaRPr lang="he-IL" dirty="0"/>
          </a:p>
          <a:p>
            <a:pPr marL="514350" indent="-514350">
              <a:buFont typeface="Arial" panose="020B0604020202020204" pitchFamily="34" charset="0"/>
              <a:buAutoNum type="arabicPeriod"/>
            </a:pPr>
            <a:r>
              <a:rPr lang="he-IL" dirty="0"/>
              <a:t>טבלה, עבור כל מחלקה, המכילה מצביעים לפונקציות </a:t>
            </a:r>
            <a:br>
              <a:rPr lang="en-US" dirty="0"/>
            </a:br>
            <a:r>
              <a:rPr lang="he-IL" dirty="0"/>
              <a:t>(נקראות גם פונקציות וירטואליות)</a:t>
            </a:r>
            <a:br>
              <a:rPr lang="en-US" dirty="0"/>
            </a:br>
            <a:endParaRPr lang="he-IL" dirty="0"/>
          </a:p>
          <a:p>
            <a:pPr marL="514350" indent="-514350">
              <a:buFont typeface="Arial" panose="020B0604020202020204" pitchFamily="34" charset="0"/>
              <a:buAutoNum type="arabicPeriod"/>
            </a:pPr>
            <a:r>
              <a:rPr lang="he-IL" dirty="0"/>
              <a:t>לכל אובייקט יש מצביע אליה (סודי).</a:t>
            </a:r>
            <a:br>
              <a:rPr lang="en-US" dirty="0"/>
            </a:br>
            <a:r>
              <a:rPr lang="he-IL" dirty="0"/>
              <a:t>מצביע זה נקרא </a:t>
            </a:r>
            <a:r>
              <a:rPr lang="en-US" dirty="0" err="1"/>
              <a:t>vpointer</a:t>
            </a:r>
            <a:r>
              <a:rPr lang="he-IL" dirty="0"/>
              <a:t> או </a:t>
            </a:r>
            <a:r>
              <a:rPr lang="en-US" dirty="0" err="1"/>
              <a:t>vptr</a:t>
            </a:r>
            <a:br>
              <a:rPr lang="en-US" dirty="0"/>
            </a:br>
            <a:endParaRPr lang="he-IL" dirty="0"/>
          </a:p>
          <a:p>
            <a:pPr marL="514350" indent="-514350">
              <a:buFont typeface="Arial" panose="020B0604020202020204" pitchFamily="34" charset="0"/>
              <a:buAutoNum type="arabicPeriod"/>
            </a:pPr>
            <a:r>
              <a:rPr lang="he-IL" dirty="0"/>
              <a:t>טבלה זו ממומשת כמערך ונוצרת ע"י הקומפיילר כשמגדירים פונקציה אחת לפחות כ- </a:t>
            </a:r>
            <a:r>
              <a:rPr lang="en-US" dirty="0">
                <a:solidFill>
                  <a:srgbClr val="0000FF"/>
                </a:solidFill>
                <a:latin typeface="Consolas" panose="020B0609020204030204" pitchFamily="49" charset="0"/>
              </a:rPr>
              <a:t>virtual</a:t>
            </a:r>
          </a:p>
          <a:p>
            <a:pPr marL="133350" indent="0">
              <a:buNone/>
            </a:pPr>
            <a:endParaRPr lang="en-IL" dirty="0"/>
          </a:p>
        </p:txBody>
      </p:sp>
      <p:sp>
        <p:nvSpPr>
          <p:cNvPr id="3" name="Title 2">
            <a:extLst>
              <a:ext uri="{FF2B5EF4-FFF2-40B4-BE49-F238E27FC236}">
                <a16:creationId xmlns:a16="http://schemas.microsoft.com/office/drawing/2014/main" id="{C75C3746-C213-4091-8C2B-D2B1105B909B}"/>
              </a:ext>
            </a:extLst>
          </p:cNvPr>
          <p:cNvSpPr>
            <a:spLocks noGrp="1"/>
          </p:cNvSpPr>
          <p:nvPr>
            <p:ph type="title"/>
          </p:nvPr>
        </p:nvSpPr>
        <p:spPr/>
        <p:txBody>
          <a:bodyPr/>
          <a:lstStyle/>
          <a:p>
            <a:r>
              <a:rPr lang="he-IL" dirty="0"/>
              <a:t>טבלה וירטואלית</a:t>
            </a:r>
            <a:endParaRPr lang="en-IL" dirty="0"/>
          </a:p>
        </p:txBody>
      </p:sp>
      <p:pic>
        <p:nvPicPr>
          <p:cNvPr id="16388" name="Picture 4">
            <a:extLst>
              <a:ext uri="{FF2B5EF4-FFF2-40B4-BE49-F238E27FC236}">
                <a16:creationId xmlns:a16="http://schemas.microsoft.com/office/drawing/2014/main" id="{7BCD4160-B3B9-4A55-B2C5-4D5927755399}"/>
              </a:ext>
            </a:extLst>
          </p:cNvPr>
          <p:cNvPicPr>
            <a:picLocks noChangeAspect="1" noChangeArrowheads="1"/>
          </p:cNvPicPr>
          <p:nvPr/>
        </p:nvPicPr>
        <p:blipFill>
          <a:blip r:embed="rId3">
            <a:duotone>
              <a:schemeClr val="accent1">
                <a:shade val="45000"/>
                <a:satMod val="135000"/>
              </a:schemeClr>
              <a:prstClr val="white"/>
            </a:duotone>
            <a:alphaModFix amt="62000"/>
            <a:extLst>
              <a:ext uri="{28A0092B-C50C-407E-A947-70E740481C1C}">
                <a14:useLocalDpi xmlns:a14="http://schemas.microsoft.com/office/drawing/2010/main" val="0"/>
              </a:ext>
            </a:extLst>
          </a:blip>
          <a:srcRect/>
          <a:stretch>
            <a:fillRect/>
          </a:stretch>
        </p:blipFill>
        <p:spPr bwMode="auto">
          <a:xfrm>
            <a:off x="7467601" y="4030980"/>
            <a:ext cx="1390650" cy="111252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DC2D3C51-7113-4C94-81BB-C806F191AE19}"/>
              </a:ext>
            </a:extLst>
          </p:cNvPr>
          <p:cNvPicPr>
            <a:picLocks noChangeAspect="1" noChangeArrowheads="1"/>
          </p:cNvPicPr>
          <p:nvPr/>
        </p:nvPicPr>
        <p:blipFill>
          <a:blip r:embed="rId4">
            <a:alphaModFix amt="44000"/>
            <a:extLst>
              <a:ext uri="{28A0092B-C50C-407E-A947-70E740481C1C}">
                <a14:useLocalDpi xmlns:a14="http://schemas.microsoft.com/office/drawing/2010/main" val="0"/>
              </a:ext>
            </a:extLst>
          </a:blip>
          <a:srcRect/>
          <a:stretch>
            <a:fillRect/>
          </a:stretch>
        </p:blipFill>
        <p:spPr bwMode="auto">
          <a:xfrm>
            <a:off x="8172452" y="4572951"/>
            <a:ext cx="300038" cy="33729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1;p19">
            <a:extLst>
              <a:ext uri="{FF2B5EF4-FFF2-40B4-BE49-F238E27FC236}">
                <a16:creationId xmlns:a16="http://schemas.microsoft.com/office/drawing/2014/main" id="{D2B389CC-6279-48E9-82F0-6E263EF8657C}"/>
              </a:ext>
            </a:extLst>
          </p:cNvPr>
          <p:cNvSpPr/>
          <p:nvPr/>
        </p:nvSpPr>
        <p:spPr>
          <a:xfrm>
            <a:off x="8244000" y="47897"/>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2;p19">
            <a:extLst>
              <a:ext uri="{FF2B5EF4-FFF2-40B4-BE49-F238E27FC236}">
                <a16:creationId xmlns:a16="http://schemas.microsoft.com/office/drawing/2014/main" id="{9154A7F7-3682-452D-BF72-37CFFC4FB702}"/>
              </a:ext>
            </a:extLst>
          </p:cNvPr>
          <p:cNvSpPr txBox="1">
            <a:spLocks/>
          </p:cNvSpPr>
          <p:nvPr/>
        </p:nvSpPr>
        <p:spPr>
          <a:xfrm>
            <a:off x="8336504" y="592005"/>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8" name="גרפיקה 324">
            <a:extLst>
              <a:ext uri="{FF2B5EF4-FFF2-40B4-BE49-F238E27FC236}">
                <a16:creationId xmlns:a16="http://schemas.microsoft.com/office/drawing/2014/main" id="{09C8B4F6-ED90-4AE9-91E7-EB129F26AD02}"/>
              </a:ext>
            </a:extLst>
          </p:cNvPr>
          <p:cNvGrpSpPr/>
          <p:nvPr/>
        </p:nvGrpSpPr>
        <p:grpSpPr>
          <a:xfrm rot="21169383">
            <a:off x="8501428" y="24175"/>
            <a:ext cx="427499" cy="645688"/>
            <a:chOff x="4852445" y="2175228"/>
            <a:chExt cx="427499" cy="645688"/>
          </a:xfrm>
        </p:grpSpPr>
        <p:sp>
          <p:nvSpPr>
            <p:cNvPr id="9" name="גרפיקה 324">
              <a:extLst>
                <a:ext uri="{FF2B5EF4-FFF2-40B4-BE49-F238E27FC236}">
                  <a16:creationId xmlns:a16="http://schemas.microsoft.com/office/drawing/2014/main" id="{3A3B8F5A-5C6B-4165-9AB4-63A7C0DC3213}"/>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94AC98A5-50B9-4B04-851F-66FE80C0658E}"/>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67FDC2FF-8458-4387-9961-571260F31AD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8151C6C3-33FD-467E-854E-E65115F35D9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3" name="גרפיקה 324">
              <a:extLst>
                <a:ext uri="{FF2B5EF4-FFF2-40B4-BE49-F238E27FC236}">
                  <a16:creationId xmlns:a16="http://schemas.microsoft.com/office/drawing/2014/main" id="{4AACC0BB-8FCA-4719-BC21-5B143201483A}"/>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Tree>
    <p:extLst>
      <p:ext uri="{BB962C8B-B14F-4D97-AF65-F5344CB8AC3E}">
        <p14:creationId xmlns:p14="http://schemas.microsoft.com/office/powerpoint/2010/main" val="164007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6BD1395-4B09-47B0-A7F8-1736A7738C51}"/>
              </a:ext>
            </a:extLst>
          </p:cNvPr>
          <p:cNvSpPr/>
          <p:nvPr/>
        </p:nvSpPr>
        <p:spPr>
          <a:xfrm>
            <a:off x="4832895" y="3833031"/>
            <a:ext cx="744092" cy="181813"/>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err="1">
                <a:solidFill>
                  <a:schemeClr val="tx1"/>
                </a:solidFill>
              </a:rPr>
              <a:t>vptr</a:t>
            </a:r>
            <a:endParaRPr lang="en-GB" sz="1100" dirty="0">
              <a:solidFill>
                <a:schemeClr val="tx1"/>
              </a:solidFill>
            </a:endParaRPr>
          </a:p>
        </p:txBody>
      </p:sp>
      <p:sp>
        <p:nvSpPr>
          <p:cNvPr id="56" name="Rectangle 55">
            <a:extLst>
              <a:ext uri="{FF2B5EF4-FFF2-40B4-BE49-F238E27FC236}">
                <a16:creationId xmlns:a16="http://schemas.microsoft.com/office/drawing/2014/main" id="{243A594E-DA04-46F7-88E9-7BB27B7F9C9D}"/>
              </a:ext>
            </a:extLst>
          </p:cNvPr>
          <p:cNvSpPr/>
          <p:nvPr/>
        </p:nvSpPr>
        <p:spPr>
          <a:xfrm>
            <a:off x="4832895" y="3168691"/>
            <a:ext cx="744092" cy="181813"/>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err="1">
                <a:solidFill>
                  <a:schemeClr val="tx1"/>
                </a:solidFill>
              </a:rPr>
              <a:t>vptr</a:t>
            </a:r>
            <a:endParaRPr lang="en-GB" sz="1100" dirty="0">
              <a:solidFill>
                <a:schemeClr val="tx1"/>
              </a:solidFill>
            </a:endParaRPr>
          </a:p>
        </p:txBody>
      </p:sp>
      <p:sp>
        <p:nvSpPr>
          <p:cNvPr id="3" name="Title 2">
            <a:extLst>
              <a:ext uri="{FF2B5EF4-FFF2-40B4-BE49-F238E27FC236}">
                <a16:creationId xmlns:a16="http://schemas.microsoft.com/office/drawing/2014/main" id="{C75C3746-C213-4091-8C2B-D2B1105B909B}"/>
              </a:ext>
            </a:extLst>
          </p:cNvPr>
          <p:cNvSpPr>
            <a:spLocks noGrp="1"/>
          </p:cNvSpPr>
          <p:nvPr>
            <p:ph type="title"/>
          </p:nvPr>
        </p:nvSpPr>
        <p:spPr/>
        <p:txBody>
          <a:bodyPr/>
          <a:lstStyle/>
          <a:p>
            <a:r>
              <a:rPr lang="he-IL" dirty="0"/>
              <a:t>טבלה וירטואלית</a:t>
            </a:r>
            <a:endParaRPr lang="en-IL" dirty="0"/>
          </a:p>
        </p:txBody>
      </p:sp>
      <p:sp>
        <p:nvSpPr>
          <p:cNvPr id="9" name="Rectangle 8">
            <a:extLst>
              <a:ext uri="{FF2B5EF4-FFF2-40B4-BE49-F238E27FC236}">
                <a16:creationId xmlns:a16="http://schemas.microsoft.com/office/drawing/2014/main" id="{F0F6875A-3AE6-4C4D-AD00-BE571F3A1DF6}"/>
              </a:ext>
            </a:extLst>
          </p:cNvPr>
          <p:cNvSpPr/>
          <p:nvPr/>
        </p:nvSpPr>
        <p:spPr>
          <a:xfrm>
            <a:off x="3353546" y="3100128"/>
            <a:ext cx="409325" cy="214175"/>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52CBE83-F39D-41A9-9481-C8AD6769310B}"/>
              </a:ext>
            </a:extLst>
          </p:cNvPr>
          <p:cNvSpPr/>
          <p:nvPr/>
        </p:nvSpPr>
        <p:spPr>
          <a:xfrm>
            <a:off x="3353546" y="3347454"/>
            <a:ext cx="409325" cy="214175"/>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2AE07AD-E3FD-4BF5-8AB0-67A6001DB30A}"/>
              </a:ext>
            </a:extLst>
          </p:cNvPr>
          <p:cNvSpPr/>
          <p:nvPr/>
        </p:nvSpPr>
        <p:spPr>
          <a:xfrm>
            <a:off x="3353546" y="3598069"/>
            <a:ext cx="409325" cy="214175"/>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081A54EF-7519-4A41-B921-6442A15CD54C}"/>
              </a:ext>
            </a:extLst>
          </p:cNvPr>
          <p:cNvCxnSpPr>
            <a:cxnSpLocks/>
            <a:stCxn id="9" idx="3"/>
            <a:endCxn id="16" idx="1"/>
          </p:cNvCxnSpPr>
          <p:nvPr/>
        </p:nvCxnSpPr>
        <p:spPr>
          <a:xfrm flipV="1">
            <a:off x="3762871" y="2469464"/>
            <a:ext cx="626858" cy="737751"/>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875F4B-C1C9-4E81-BE90-D18EDFA2E23A}"/>
              </a:ext>
            </a:extLst>
          </p:cNvPr>
          <p:cNvCxnSpPr>
            <a:cxnSpLocks/>
            <a:stCxn id="10" idx="3"/>
          </p:cNvCxnSpPr>
          <p:nvPr/>
        </p:nvCxnSpPr>
        <p:spPr>
          <a:xfrm flipV="1">
            <a:off x="3762871" y="3117252"/>
            <a:ext cx="626857" cy="337290"/>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282DBC-C418-48CE-B911-FB338A4E5F20}"/>
              </a:ext>
            </a:extLst>
          </p:cNvPr>
          <p:cNvCxnSpPr>
            <a:cxnSpLocks/>
            <a:stCxn id="11" idx="3"/>
          </p:cNvCxnSpPr>
          <p:nvPr/>
        </p:nvCxnSpPr>
        <p:spPr>
          <a:xfrm>
            <a:off x="3762871" y="3705156"/>
            <a:ext cx="626857" cy="87699"/>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3200D89-FD6F-43C7-9A8C-213AD091355F}"/>
              </a:ext>
            </a:extLst>
          </p:cNvPr>
          <p:cNvSpPr/>
          <p:nvPr/>
        </p:nvSpPr>
        <p:spPr>
          <a:xfrm>
            <a:off x="4389728" y="2223008"/>
            <a:ext cx="1632412" cy="492910"/>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dirty="0" err="1">
                <a:solidFill>
                  <a:schemeClr val="accent3"/>
                </a:solidFill>
              </a:rPr>
              <a:t>SimpleStack</a:t>
            </a:r>
            <a:r>
              <a:rPr lang="en-GB" sz="1100" dirty="0">
                <a:solidFill>
                  <a:schemeClr val="tx1"/>
                </a:solidFill>
              </a:rPr>
              <a:t> object</a:t>
            </a:r>
          </a:p>
        </p:txBody>
      </p:sp>
      <p:sp>
        <p:nvSpPr>
          <p:cNvPr id="17" name="Rectangle 16">
            <a:extLst>
              <a:ext uri="{FF2B5EF4-FFF2-40B4-BE49-F238E27FC236}">
                <a16:creationId xmlns:a16="http://schemas.microsoft.com/office/drawing/2014/main" id="{6E6E61AF-36A6-4556-AA00-C9967A5233CA}"/>
              </a:ext>
            </a:extLst>
          </p:cNvPr>
          <p:cNvSpPr/>
          <p:nvPr/>
        </p:nvSpPr>
        <p:spPr>
          <a:xfrm>
            <a:off x="4833888" y="2530851"/>
            <a:ext cx="744092" cy="181813"/>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err="1">
                <a:solidFill>
                  <a:schemeClr val="tx1"/>
                </a:solidFill>
              </a:rPr>
              <a:t>vptr</a:t>
            </a:r>
            <a:endParaRPr lang="en-GB" sz="1100" dirty="0">
              <a:solidFill>
                <a:schemeClr val="tx1"/>
              </a:solidFill>
            </a:endParaRPr>
          </a:p>
        </p:txBody>
      </p:sp>
      <p:sp>
        <p:nvSpPr>
          <p:cNvPr id="52" name="Rectangle 51">
            <a:extLst>
              <a:ext uri="{FF2B5EF4-FFF2-40B4-BE49-F238E27FC236}">
                <a16:creationId xmlns:a16="http://schemas.microsoft.com/office/drawing/2014/main" id="{B8B35274-1A2C-44AE-A9CD-6B4E8013E757}"/>
              </a:ext>
            </a:extLst>
          </p:cNvPr>
          <p:cNvSpPr/>
          <p:nvPr/>
        </p:nvSpPr>
        <p:spPr>
          <a:xfrm>
            <a:off x="4389727" y="2879182"/>
            <a:ext cx="1632412" cy="492910"/>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dirty="0" err="1">
                <a:solidFill>
                  <a:schemeClr val="accent3"/>
                </a:solidFill>
              </a:rPr>
              <a:t>TopStack</a:t>
            </a:r>
            <a:r>
              <a:rPr lang="en-GB" sz="1100" dirty="0">
                <a:solidFill>
                  <a:schemeClr val="tx1"/>
                </a:solidFill>
              </a:rPr>
              <a:t> object</a:t>
            </a:r>
          </a:p>
        </p:txBody>
      </p:sp>
      <p:sp>
        <p:nvSpPr>
          <p:cNvPr id="53" name="Rectangle 52">
            <a:extLst>
              <a:ext uri="{FF2B5EF4-FFF2-40B4-BE49-F238E27FC236}">
                <a16:creationId xmlns:a16="http://schemas.microsoft.com/office/drawing/2014/main" id="{E49D818E-E6AD-4560-9E94-7DAB92C2B5BC}"/>
              </a:ext>
            </a:extLst>
          </p:cNvPr>
          <p:cNvSpPr/>
          <p:nvPr/>
        </p:nvSpPr>
        <p:spPr>
          <a:xfrm>
            <a:off x="4389728" y="3521937"/>
            <a:ext cx="1632412" cy="492910"/>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dirty="0" err="1">
                <a:solidFill>
                  <a:schemeClr val="accent3"/>
                </a:solidFill>
              </a:rPr>
              <a:t>DebugStack</a:t>
            </a:r>
            <a:r>
              <a:rPr lang="en-GB" sz="1100" dirty="0">
                <a:solidFill>
                  <a:schemeClr val="tx1"/>
                </a:solidFill>
              </a:rPr>
              <a:t> object</a:t>
            </a:r>
          </a:p>
        </p:txBody>
      </p:sp>
      <p:grpSp>
        <p:nvGrpSpPr>
          <p:cNvPr id="18" name="Group 17">
            <a:extLst>
              <a:ext uri="{FF2B5EF4-FFF2-40B4-BE49-F238E27FC236}">
                <a16:creationId xmlns:a16="http://schemas.microsoft.com/office/drawing/2014/main" id="{C727B3F1-4B82-4A82-97E7-976EC5CBEAD7}"/>
              </a:ext>
            </a:extLst>
          </p:cNvPr>
          <p:cNvGrpSpPr/>
          <p:nvPr/>
        </p:nvGrpSpPr>
        <p:grpSpPr>
          <a:xfrm>
            <a:off x="6617745" y="1679561"/>
            <a:ext cx="1621370" cy="523557"/>
            <a:chOff x="8964649" y="849413"/>
            <a:chExt cx="1232208" cy="874561"/>
          </a:xfrm>
        </p:grpSpPr>
        <p:sp>
          <p:nvSpPr>
            <p:cNvPr id="19" name="Rectangle 18">
              <a:extLst>
                <a:ext uri="{FF2B5EF4-FFF2-40B4-BE49-F238E27FC236}">
                  <a16:creationId xmlns:a16="http://schemas.microsoft.com/office/drawing/2014/main" id="{687EA7C3-0AC9-495B-99FF-0712391ECC3B}"/>
                </a:ext>
              </a:extLst>
            </p:cNvPr>
            <p:cNvSpPr/>
            <p:nvPr/>
          </p:nvSpPr>
          <p:spPr>
            <a:xfrm>
              <a:off x="8964649" y="849413"/>
              <a:ext cx="1232189" cy="2644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SimpleStack</a:t>
              </a:r>
              <a:r>
                <a:rPr lang="en-GB" sz="1100" dirty="0">
                  <a:solidFill>
                    <a:schemeClr val="tx1"/>
                  </a:solidFill>
                </a:rPr>
                <a:t>::Pop</a:t>
              </a:r>
            </a:p>
          </p:txBody>
        </p:sp>
        <p:sp>
          <p:nvSpPr>
            <p:cNvPr id="20" name="Rectangle 19">
              <a:extLst>
                <a:ext uri="{FF2B5EF4-FFF2-40B4-BE49-F238E27FC236}">
                  <a16:creationId xmlns:a16="http://schemas.microsoft.com/office/drawing/2014/main" id="{6E125DDE-A717-47BA-96C7-69BDF405D1C3}"/>
                </a:ext>
              </a:extLst>
            </p:cNvPr>
            <p:cNvSpPr/>
            <p:nvPr/>
          </p:nvSpPr>
          <p:spPr>
            <a:xfrm>
              <a:off x="8964654" y="1137290"/>
              <a:ext cx="1232189" cy="2808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&amp;</a:t>
              </a:r>
              <a:r>
                <a:rPr lang="en-GB" sz="1100" dirty="0" err="1">
                  <a:solidFill>
                    <a:schemeClr val="accent3"/>
                  </a:solidFill>
                </a:rPr>
                <a:t>SimpleStack</a:t>
              </a:r>
              <a:r>
                <a:rPr lang="en-GB" sz="1100" dirty="0">
                  <a:solidFill>
                    <a:schemeClr val="tx1"/>
                  </a:solidFill>
                </a:rPr>
                <a:t>::Push</a:t>
              </a:r>
            </a:p>
          </p:txBody>
        </p:sp>
        <p:sp>
          <p:nvSpPr>
            <p:cNvPr id="21" name="Rectangle 20">
              <a:extLst>
                <a:ext uri="{FF2B5EF4-FFF2-40B4-BE49-F238E27FC236}">
                  <a16:creationId xmlns:a16="http://schemas.microsoft.com/office/drawing/2014/main" id="{13573F4D-BCC7-4C14-9E52-ADD9D202043F}"/>
                </a:ext>
              </a:extLst>
            </p:cNvPr>
            <p:cNvSpPr/>
            <p:nvPr/>
          </p:nvSpPr>
          <p:spPr>
            <a:xfrm>
              <a:off x="8964668" y="1430663"/>
              <a:ext cx="1232189" cy="2933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GB" sz="1100" dirty="0">
                  <a:solidFill>
                    <a:schemeClr val="tx1"/>
                  </a:solidFill>
                </a:rPr>
                <a:t>   &amp;</a:t>
              </a:r>
              <a:r>
                <a:rPr lang="en-GB" sz="1100" dirty="0" err="1">
                  <a:solidFill>
                    <a:schemeClr val="accent3"/>
                  </a:solidFill>
                </a:rPr>
                <a:t>SimpleStack</a:t>
              </a:r>
              <a:r>
                <a:rPr lang="en-GB" sz="1100" dirty="0">
                  <a:solidFill>
                    <a:schemeClr val="tx1"/>
                  </a:solidFill>
                </a:rPr>
                <a:t>::</a:t>
              </a:r>
              <a:r>
                <a:rPr lang="en-GB" sz="1100" dirty="0" err="1">
                  <a:solidFill>
                    <a:schemeClr val="tx1"/>
                  </a:solidFill>
                </a:rPr>
                <a:t>IsEmpty</a:t>
              </a:r>
              <a:endParaRPr lang="en-GB" sz="1100" dirty="0">
                <a:solidFill>
                  <a:schemeClr val="tx1"/>
                </a:solidFill>
              </a:endParaRPr>
            </a:p>
          </p:txBody>
        </p:sp>
      </p:grpSp>
      <p:cxnSp>
        <p:nvCxnSpPr>
          <p:cNvPr id="22" name="Straight Arrow Connector 21">
            <a:extLst>
              <a:ext uri="{FF2B5EF4-FFF2-40B4-BE49-F238E27FC236}">
                <a16:creationId xmlns:a16="http://schemas.microsoft.com/office/drawing/2014/main" id="{ACC3339D-9C72-4DE5-99FA-CF5B79DD56ED}"/>
              </a:ext>
            </a:extLst>
          </p:cNvPr>
          <p:cNvCxnSpPr>
            <a:cxnSpLocks/>
            <a:stCxn id="17" idx="3"/>
            <a:endCxn id="19" idx="1"/>
          </p:cNvCxnSpPr>
          <p:nvPr/>
        </p:nvCxnSpPr>
        <p:spPr>
          <a:xfrm flipV="1">
            <a:off x="5577980" y="1758710"/>
            <a:ext cx="1039765" cy="863048"/>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35D545-5101-4E36-9A58-6D44CBF9AD27}"/>
              </a:ext>
            </a:extLst>
          </p:cNvPr>
          <p:cNvCxnSpPr>
            <a:cxnSpLocks/>
            <a:stCxn id="58" idx="3"/>
            <a:endCxn id="41" idx="1"/>
          </p:cNvCxnSpPr>
          <p:nvPr/>
        </p:nvCxnSpPr>
        <p:spPr>
          <a:xfrm flipV="1">
            <a:off x="5576987" y="3682381"/>
            <a:ext cx="1072012" cy="241557"/>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233231-F34C-41B9-B59F-862F505BE7E9}"/>
              </a:ext>
            </a:extLst>
          </p:cNvPr>
          <p:cNvSpPr txBox="1"/>
          <p:nvPr/>
        </p:nvSpPr>
        <p:spPr>
          <a:xfrm>
            <a:off x="4745481" y="1932146"/>
            <a:ext cx="841680" cy="307777"/>
          </a:xfrm>
          <a:prstGeom prst="rect">
            <a:avLst/>
          </a:prstGeom>
          <a:noFill/>
        </p:spPr>
        <p:txBody>
          <a:bodyPr wrap="square" rtlCol="0">
            <a:spAutoFit/>
          </a:bodyPr>
          <a:lstStyle/>
          <a:p>
            <a:pPr algn="ctr"/>
            <a:r>
              <a:rPr lang="en-US" b="1" dirty="0">
                <a:solidFill>
                  <a:schemeClr val="bg2"/>
                </a:solidFill>
              </a:rPr>
              <a:t>Objects</a:t>
            </a:r>
          </a:p>
        </p:txBody>
      </p:sp>
      <p:sp>
        <p:nvSpPr>
          <p:cNvPr id="32" name="TextBox 31">
            <a:extLst>
              <a:ext uri="{FF2B5EF4-FFF2-40B4-BE49-F238E27FC236}">
                <a16:creationId xmlns:a16="http://schemas.microsoft.com/office/drawing/2014/main" id="{1816C430-35D7-4B9B-A978-C5721E10989B}"/>
              </a:ext>
            </a:extLst>
          </p:cNvPr>
          <p:cNvSpPr txBox="1"/>
          <p:nvPr/>
        </p:nvSpPr>
        <p:spPr>
          <a:xfrm>
            <a:off x="6648999" y="1390650"/>
            <a:ext cx="1627055" cy="307777"/>
          </a:xfrm>
          <a:prstGeom prst="rect">
            <a:avLst/>
          </a:prstGeom>
          <a:noFill/>
        </p:spPr>
        <p:txBody>
          <a:bodyPr wrap="square" rtlCol="0">
            <a:spAutoFit/>
          </a:bodyPr>
          <a:lstStyle/>
          <a:p>
            <a:pPr algn="ctr"/>
            <a:r>
              <a:rPr lang="en-US" b="1" dirty="0">
                <a:solidFill>
                  <a:schemeClr val="bg2"/>
                </a:solidFill>
              </a:rPr>
              <a:t>VTABLEs</a:t>
            </a:r>
          </a:p>
        </p:txBody>
      </p:sp>
      <p:sp>
        <p:nvSpPr>
          <p:cNvPr id="33" name="TextBox 32">
            <a:extLst>
              <a:ext uri="{FF2B5EF4-FFF2-40B4-BE49-F238E27FC236}">
                <a16:creationId xmlns:a16="http://schemas.microsoft.com/office/drawing/2014/main" id="{A51F3CF9-CDA0-4AF0-A18B-338BF6E75461}"/>
              </a:ext>
            </a:extLst>
          </p:cNvPr>
          <p:cNvSpPr txBox="1"/>
          <p:nvPr/>
        </p:nvSpPr>
        <p:spPr>
          <a:xfrm>
            <a:off x="6652687" y="4235061"/>
            <a:ext cx="391251" cy="221101"/>
          </a:xfrm>
          <a:prstGeom prst="rect">
            <a:avLst/>
          </a:prstGeom>
          <a:noFill/>
        </p:spPr>
        <p:txBody>
          <a:bodyPr wrap="square" rtlCol="0">
            <a:spAutoFit/>
          </a:bodyPr>
          <a:lstStyle/>
          <a:p>
            <a:pPr algn="l" rtl="0"/>
            <a:r>
              <a:rPr lang="en-US" dirty="0"/>
              <a:t>:</a:t>
            </a:r>
          </a:p>
        </p:txBody>
      </p:sp>
      <p:grpSp>
        <p:nvGrpSpPr>
          <p:cNvPr id="34" name="Group 33">
            <a:extLst>
              <a:ext uri="{FF2B5EF4-FFF2-40B4-BE49-F238E27FC236}">
                <a16:creationId xmlns:a16="http://schemas.microsoft.com/office/drawing/2014/main" id="{DDC9EF10-D6CA-4F2D-ACBC-1FCBEEEAD39C}"/>
              </a:ext>
            </a:extLst>
          </p:cNvPr>
          <p:cNvGrpSpPr/>
          <p:nvPr/>
        </p:nvGrpSpPr>
        <p:grpSpPr>
          <a:xfrm>
            <a:off x="6766233" y="2429223"/>
            <a:ext cx="1485592" cy="690462"/>
            <a:chOff x="9102526" y="3552543"/>
            <a:chExt cx="1987053" cy="1153363"/>
          </a:xfrm>
        </p:grpSpPr>
        <p:sp>
          <p:nvSpPr>
            <p:cNvPr id="35" name="Rectangle 34">
              <a:extLst>
                <a:ext uri="{FF2B5EF4-FFF2-40B4-BE49-F238E27FC236}">
                  <a16:creationId xmlns:a16="http://schemas.microsoft.com/office/drawing/2014/main" id="{933961AC-2612-42A6-9846-2228BE83711A}"/>
                </a:ext>
              </a:extLst>
            </p:cNvPr>
            <p:cNvSpPr/>
            <p:nvPr/>
          </p:nvSpPr>
          <p:spPr>
            <a:xfrm>
              <a:off x="9108039" y="3552543"/>
              <a:ext cx="1981538"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TopStack</a:t>
              </a:r>
              <a:r>
                <a:rPr lang="en-GB" sz="1100" dirty="0">
                  <a:solidFill>
                    <a:schemeClr val="tx1"/>
                  </a:solidFill>
                </a:rPr>
                <a:t>::Pop</a:t>
              </a:r>
            </a:p>
          </p:txBody>
        </p:sp>
        <p:sp>
          <p:nvSpPr>
            <p:cNvPr id="36" name="Rectangle 35">
              <a:extLst>
                <a:ext uri="{FF2B5EF4-FFF2-40B4-BE49-F238E27FC236}">
                  <a16:creationId xmlns:a16="http://schemas.microsoft.com/office/drawing/2014/main" id="{9665612D-8E76-4A56-8860-5D9B92106195}"/>
                </a:ext>
              </a:extLst>
            </p:cNvPr>
            <p:cNvSpPr/>
            <p:nvPr/>
          </p:nvSpPr>
          <p:spPr>
            <a:xfrm>
              <a:off x="9108039" y="3840422"/>
              <a:ext cx="1981538"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TopStack</a:t>
              </a:r>
              <a:r>
                <a:rPr lang="en-GB" sz="1100" dirty="0">
                  <a:solidFill>
                    <a:schemeClr val="tx1"/>
                  </a:solidFill>
                </a:rPr>
                <a:t>::Push</a:t>
              </a:r>
            </a:p>
          </p:txBody>
        </p:sp>
        <p:sp>
          <p:nvSpPr>
            <p:cNvPr id="37" name="Rectangle 36">
              <a:extLst>
                <a:ext uri="{FF2B5EF4-FFF2-40B4-BE49-F238E27FC236}">
                  <a16:creationId xmlns:a16="http://schemas.microsoft.com/office/drawing/2014/main" id="{CE00B603-3BF8-4B3D-A61E-8B06B38A1F19}"/>
                </a:ext>
              </a:extLst>
            </p:cNvPr>
            <p:cNvSpPr/>
            <p:nvPr/>
          </p:nvSpPr>
          <p:spPr>
            <a:xfrm>
              <a:off x="9108041" y="4133795"/>
              <a:ext cx="1981538"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TopStack</a:t>
              </a:r>
              <a:r>
                <a:rPr lang="en-GB" sz="1100" dirty="0">
                  <a:solidFill>
                    <a:schemeClr val="tx1"/>
                  </a:solidFill>
                </a:rPr>
                <a:t>::</a:t>
              </a:r>
              <a:r>
                <a:rPr lang="en-GB" sz="1100" dirty="0" err="1">
                  <a:solidFill>
                    <a:schemeClr val="tx1"/>
                  </a:solidFill>
                </a:rPr>
                <a:t>IsEmpty</a:t>
              </a:r>
              <a:endParaRPr lang="en-GB" sz="1100" dirty="0">
                <a:solidFill>
                  <a:schemeClr val="tx1"/>
                </a:solidFill>
              </a:endParaRPr>
            </a:p>
          </p:txBody>
        </p:sp>
        <p:sp>
          <p:nvSpPr>
            <p:cNvPr id="38" name="Rectangle 37">
              <a:extLst>
                <a:ext uri="{FF2B5EF4-FFF2-40B4-BE49-F238E27FC236}">
                  <a16:creationId xmlns:a16="http://schemas.microsoft.com/office/drawing/2014/main" id="{D0A80498-26E0-48D0-8D40-387B74F25111}"/>
                </a:ext>
              </a:extLst>
            </p:cNvPr>
            <p:cNvSpPr/>
            <p:nvPr/>
          </p:nvSpPr>
          <p:spPr>
            <a:xfrm>
              <a:off x="9102526" y="4418027"/>
              <a:ext cx="1981538"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TopStack</a:t>
              </a:r>
              <a:r>
                <a:rPr lang="en-GB" sz="1100" dirty="0">
                  <a:solidFill>
                    <a:schemeClr val="tx1"/>
                  </a:solidFill>
                </a:rPr>
                <a:t>::foo</a:t>
              </a:r>
            </a:p>
          </p:txBody>
        </p:sp>
      </p:grpSp>
      <p:sp>
        <p:nvSpPr>
          <p:cNvPr id="39" name="TextBox 38">
            <a:extLst>
              <a:ext uri="{FF2B5EF4-FFF2-40B4-BE49-F238E27FC236}">
                <a16:creationId xmlns:a16="http://schemas.microsoft.com/office/drawing/2014/main" id="{6D8015DF-EE3E-4BF5-A346-EC01803DA608}"/>
              </a:ext>
            </a:extLst>
          </p:cNvPr>
          <p:cNvSpPr txBox="1"/>
          <p:nvPr/>
        </p:nvSpPr>
        <p:spPr>
          <a:xfrm>
            <a:off x="6617745" y="2148157"/>
            <a:ext cx="391251" cy="307777"/>
          </a:xfrm>
          <a:prstGeom prst="rect">
            <a:avLst/>
          </a:prstGeom>
          <a:noFill/>
        </p:spPr>
        <p:txBody>
          <a:bodyPr wrap="square" rtlCol="0">
            <a:spAutoFit/>
          </a:bodyPr>
          <a:lstStyle/>
          <a:p>
            <a:pPr algn="l"/>
            <a:r>
              <a:rPr lang="en-US" dirty="0"/>
              <a:t>:</a:t>
            </a:r>
          </a:p>
        </p:txBody>
      </p:sp>
      <p:grpSp>
        <p:nvGrpSpPr>
          <p:cNvPr id="40" name="Group 39">
            <a:extLst>
              <a:ext uri="{FF2B5EF4-FFF2-40B4-BE49-F238E27FC236}">
                <a16:creationId xmlns:a16="http://schemas.microsoft.com/office/drawing/2014/main" id="{AEC8FE9A-875D-4C67-8066-F68097BAF16B}"/>
              </a:ext>
            </a:extLst>
          </p:cNvPr>
          <p:cNvGrpSpPr/>
          <p:nvPr/>
        </p:nvGrpSpPr>
        <p:grpSpPr>
          <a:xfrm>
            <a:off x="6648999" y="3596211"/>
            <a:ext cx="1833644" cy="695934"/>
            <a:chOff x="9110575" y="5603505"/>
            <a:chExt cx="2452590" cy="1162503"/>
          </a:xfrm>
        </p:grpSpPr>
        <p:sp>
          <p:nvSpPr>
            <p:cNvPr id="41" name="Rectangle 40">
              <a:extLst>
                <a:ext uri="{FF2B5EF4-FFF2-40B4-BE49-F238E27FC236}">
                  <a16:creationId xmlns:a16="http://schemas.microsoft.com/office/drawing/2014/main" id="{DCCB32AA-EEF5-4928-873B-ABC7D20BD825}"/>
                </a:ext>
              </a:extLst>
            </p:cNvPr>
            <p:cNvSpPr/>
            <p:nvPr/>
          </p:nvSpPr>
          <p:spPr>
            <a:xfrm>
              <a:off x="9110575" y="5603505"/>
              <a:ext cx="2452590"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DebugStack</a:t>
              </a:r>
              <a:r>
                <a:rPr lang="en-GB" sz="1100" dirty="0">
                  <a:solidFill>
                    <a:schemeClr val="tx1"/>
                  </a:solidFill>
                </a:rPr>
                <a:t>::Pop</a:t>
              </a:r>
            </a:p>
          </p:txBody>
        </p:sp>
        <p:sp>
          <p:nvSpPr>
            <p:cNvPr id="42" name="Rectangle 41">
              <a:extLst>
                <a:ext uri="{FF2B5EF4-FFF2-40B4-BE49-F238E27FC236}">
                  <a16:creationId xmlns:a16="http://schemas.microsoft.com/office/drawing/2014/main" id="{BBAE09C1-26A9-4E30-AD50-2253A5C6CB23}"/>
                </a:ext>
              </a:extLst>
            </p:cNvPr>
            <p:cNvSpPr/>
            <p:nvPr/>
          </p:nvSpPr>
          <p:spPr>
            <a:xfrm>
              <a:off x="9110575" y="5891385"/>
              <a:ext cx="2452590"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DebugStack</a:t>
              </a:r>
              <a:r>
                <a:rPr lang="en-GB" sz="1100" dirty="0">
                  <a:solidFill>
                    <a:schemeClr val="tx1"/>
                  </a:solidFill>
                </a:rPr>
                <a:t>::Push</a:t>
              </a:r>
            </a:p>
          </p:txBody>
        </p:sp>
        <p:sp>
          <p:nvSpPr>
            <p:cNvPr id="43" name="Rectangle 42">
              <a:extLst>
                <a:ext uri="{FF2B5EF4-FFF2-40B4-BE49-F238E27FC236}">
                  <a16:creationId xmlns:a16="http://schemas.microsoft.com/office/drawing/2014/main" id="{624937B9-61F4-484C-9499-997C5C62D7CE}"/>
                </a:ext>
              </a:extLst>
            </p:cNvPr>
            <p:cNvSpPr/>
            <p:nvPr/>
          </p:nvSpPr>
          <p:spPr>
            <a:xfrm>
              <a:off x="9110575" y="6184758"/>
              <a:ext cx="2452590"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DebugStack</a:t>
              </a:r>
              <a:r>
                <a:rPr lang="en-GB" sz="1100" dirty="0">
                  <a:solidFill>
                    <a:schemeClr val="tx1"/>
                  </a:solidFill>
                </a:rPr>
                <a:t>::</a:t>
              </a:r>
              <a:r>
                <a:rPr lang="en-GB" sz="1100" dirty="0" err="1">
                  <a:solidFill>
                    <a:schemeClr val="tx1"/>
                  </a:solidFill>
                </a:rPr>
                <a:t>IsEmpty</a:t>
              </a:r>
              <a:endParaRPr lang="en-GB" sz="1100" dirty="0">
                <a:solidFill>
                  <a:schemeClr val="tx1"/>
                </a:solidFill>
              </a:endParaRPr>
            </a:p>
          </p:txBody>
        </p:sp>
        <p:sp>
          <p:nvSpPr>
            <p:cNvPr id="44" name="Rectangle 43">
              <a:extLst>
                <a:ext uri="{FF2B5EF4-FFF2-40B4-BE49-F238E27FC236}">
                  <a16:creationId xmlns:a16="http://schemas.microsoft.com/office/drawing/2014/main" id="{7EAF6720-B890-4CEC-B111-16B031A9CF74}"/>
                </a:ext>
              </a:extLst>
            </p:cNvPr>
            <p:cNvSpPr/>
            <p:nvPr/>
          </p:nvSpPr>
          <p:spPr>
            <a:xfrm>
              <a:off x="9110575" y="6478129"/>
              <a:ext cx="2452590" cy="2878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err="1">
                  <a:solidFill>
                    <a:schemeClr val="accent3"/>
                  </a:solidFill>
                </a:rPr>
                <a:t>DebugStack</a:t>
              </a:r>
              <a:r>
                <a:rPr lang="en-GB" sz="1100" dirty="0">
                  <a:solidFill>
                    <a:schemeClr val="tx1"/>
                  </a:solidFill>
                </a:rPr>
                <a:t>::bar</a:t>
              </a:r>
            </a:p>
          </p:txBody>
        </p:sp>
      </p:grpSp>
      <p:cxnSp>
        <p:nvCxnSpPr>
          <p:cNvPr id="29" name="Straight Arrow Connector 28">
            <a:extLst>
              <a:ext uri="{FF2B5EF4-FFF2-40B4-BE49-F238E27FC236}">
                <a16:creationId xmlns:a16="http://schemas.microsoft.com/office/drawing/2014/main" id="{ECC0D3B5-288C-43CC-8795-44EB156551E8}"/>
              </a:ext>
            </a:extLst>
          </p:cNvPr>
          <p:cNvCxnSpPr>
            <a:cxnSpLocks/>
            <a:stCxn id="56" idx="3"/>
            <a:endCxn id="35" idx="1"/>
          </p:cNvCxnSpPr>
          <p:nvPr/>
        </p:nvCxnSpPr>
        <p:spPr>
          <a:xfrm flipV="1">
            <a:off x="5576987" y="2515393"/>
            <a:ext cx="1193368" cy="744205"/>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8" name="Google Shape;364;p28">
            <a:extLst>
              <a:ext uri="{FF2B5EF4-FFF2-40B4-BE49-F238E27FC236}">
                <a16:creationId xmlns:a16="http://schemas.microsoft.com/office/drawing/2014/main" id="{62E351F7-5A7A-4E24-AFDD-C825F03EDF94}"/>
              </a:ext>
            </a:extLst>
          </p:cNvPr>
          <p:cNvGrpSpPr/>
          <p:nvPr/>
        </p:nvGrpSpPr>
        <p:grpSpPr>
          <a:xfrm>
            <a:off x="407144" y="1110587"/>
            <a:ext cx="2321417" cy="1643117"/>
            <a:chOff x="539999" y="2088763"/>
            <a:chExt cx="2130905" cy="1363104"/>
          </a:xfrm>
        </p:grpSpPr>
        <p:sp>
          <p:nvSpPr>
            <p:cNvPr id="69" name="Google Shape;365;p28">
              <a:extLst>
                <a:ext uri="{FF2B5EF4-FFF2-40B4-BE49-F238E27FC236}">
                  <a16:creationId xmlns:a16="http://schemas.microsoft.com/office/drawing/2014/main" id="{373C3D23-D711-4D4E-A274-EC83F0D48ADC}"/>
                </a:ext>
              </a:extLst>
            </p:cNvPr>
            <p:cNvSpPr/>
            <p:nvPr/>
          </p:nvSpPr>
          <p:spPr>
            <a:xfrm>
              <a:off x="540001" y="2096739"/>
              <a:ext cx="2130744" cy="1355128"/>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r>
                <a:rPr lang="en-US" sz="1400" dirty="0" err="1">
                  <a:solidFill>
                    <a:srgbClr val="2B91AF"/>
                  </a:solidFill>
                  <a:latin typeface="Consolas" panose="020B0609020204030204" pitchFamily="49" charset="0"/>
                </a:rPr>
                <a:t>SimpleStack</a:t>
              </a:r>
              <a:r>
                <a:rPr lang="en-US" sz="1400" dirty="0">
                  <a:solidFill>
                    <a:srgbClr val="2B91AF"/>
                  </a:solidFill>
                  <a:latin typeface="Consolas" panose="020B0609020204030204" pitchFamily="49" charset="0"/>
                </a:rPr>
                <a:t> </a:t>
              </a:r>
              <a:r>
                <a:rPr lang="en-US" sz="1400" dirty="0">
                  <a:solidFill>
                    <a:srgbClr val="000000"/>
                  </a:solidFill>
                  <a:latin typeface="Consolas" panose="020B0609020204030204" pitchFamily="49" charset="0"/>
                </a:rPr>
                <a:t>*A[] = {</a:t>
              </a:r>
            </a:p>
            <a:p>
              <a:r>
                <a:rPr lang="en-US" sz="1400" dirty="0">
                  <a:solidFill>
                    <a:srgbClr val="0000FF"/>
                  </a:solidFill>
                  <a:latin typeface="Consolas" panose="020B0609020204030204" pitchFamily="49" charset="0"/>
                </a:rPr>
                <a:t>   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SimpleStack</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TopStack</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DebugStack</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70" name="Google Shape;366;p28">
              <a:extLst>
                <a:ext uri="{FF2B5EF4-FFF2-40B4-BE49-F238E27FC236}">
                  <a16:creationId xmlns:a16="http://schemas.microsoft.com/office/drawing/2014/main" id="{922D3BC4-6EA7-44EB-9925-56E82155D1AD}"/>
                </a:ext>
              </a:extLst>
            </p:cNvPr>
            <p:cNvSpPr/>
            <p:nvPr/>
          </p:nvSpPr>
          <p:spPr>
            <a:xfrm>
              <a:off x="539999" y="2088763"/>
              <a:ext cx="2130905"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1" name="Google Shape;367;p28">
              <a:extLst>
                <a:ext uri="{FF2B5EF4-FFF2-40B4-BE49-F238E27FC236}">
                  <a16:creationId xmlns:a16="http://schemas.microsoft.com/office/drawing/2014/main" id="{C2C5ABAE-8604-4251-9CD6-BEB49FDAC05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 name="Google Shape;368;p28">
              <a:extLst>
                <a:ext uri="{FF2B5EF4-FFF2-40B4-BE49-F238E27FC236}">
                  <a16:creationId xmlns:a16="http://schemas.microsoft.com/office/drawing/2014/main" id="{F6C4B79C-EAB4-4316-A638-FD58E1FD357E}"/>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 name="Google Shape;369;p28">
              <a:extLst>
                <a:ext uri="{FF2B5EF4-FFF2-40B4-BE49-F238E27FC236}">
                  <a16:creationId xmlns:a16="http://schemas.microsoft.com/office/drawing/2014/main" id="{0ACC2ACE-41CC-46C2-ABD9-89A130C9E134}"/>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75" name="TextBox 74">
            <a:extLst>
              <a:ext uri="{FF2B5EF4-FFF2-40B4-BE49-F238E27FC236}">
                <a16:creationId xmlns:a16="http://schemas.microsoft.com/office/drawing/2014/main" id="{CF529AAE-C138-4CCF-8E9F-A95EC7AC9E78}"/>
              </a:ext>
            </a:extLst>
          </p:cNvPr>
          <p:cNvSpPr txBox="1"/>
          <p:nvPr/>
        </p:nvSpPr>
        <p:spPr>
          <a:xfrm>
            <a:off x="-718233" y="2793457"/>
            <a:ext cx="4572000" cy="307777"/>
          </a:xfrm>
          <a:prstGeom prst="rect">
            <a:avLst/>
          </a:prstGeom>
          <a:noFill/>
        </p:spPr>
        <p:txBody>
          <a:bodyPr wrap="square">
            <a:spAutoFit/>
          </a:bodyPr>
          <a:lstStyle/>
          <a:p>
            <a:pPr algn="ctr" rtl="1"/>
            <a:r>
              <a:rPr lang="he-IL" dirty="0"/>
              <a:t>מערך של מצביעים מסוג </a:t>
            </a:r>
            <a:r>
              <a:rPr lang="en-US" dirty="0" err="1">
                <a:solidFill>
                  <a:schemeClr val="accent3"/>
                </a:solidFill>
              </a:rPr>
              <a:t>SimpleStack</a:t>
            </a:r>
            <a:endParaRPr lang="en-US" dirty="0">
              <a:solidFill>
                <a:schemeClr val="accent3"/>
              </a:solidFill>
            </a:endParaRPr>
          </a:p>
        </p:txBody>
      </p:sp>
      <p:pic>
        <p:nvPicPr>
          <p:cNvPr id="64" name="Graphic 63" descr="Arrow: Rotate right with solid fill">
            <a:extLst>
              <a:ext uri="{FF2B5EF4-FFF2-40B4-BE49-F238E27FC236}">
                <a16:creationId xmlns:a16="http://schemas.microsoft.com/office/drawing/2014/main" id="{70436208-AB12-40E3-ADDC-81F40F91A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925338" flipV="1">
            <a:off x="2287333" y="3104980"/>
            <a:ext cx="652481" cy="878065"/>
          </a:xfrm>
          <a:prstGeom prst="rect">
            <a:avLst/>
          </a:prstGeom>
        </p:spPr>
      </p:pic>
      <p:sp>
        <p:nvSpPr>
          <p:cNvPr id="45" name="TextBox 44">
            <a:extLst>
              <a:ext uri="{FF2B5EF4-FFF2-40B4-BE49-F238E27FC236}">
                <a16:creationId xmlns:a16="http://schemas.microsoft.com/office/drawing/2014/main" id="{A6EE3967-06B4-4BC2-BCBE-EFD1DC57E8EF}"/>
              </a:ext>
            </a:extLst>
          </p:cNvPr>
          <p:cNvSpPr txBox="1"/>
          <p:nvPr/>
        </p:nvSpPr>
        <p:spPr>
          <a:xfrm>
            <a:off x="6762110" y="3125157"/>
            <a:ext cx="391251" cy="221101"/>
          </a:xfrm>
          <a:prstGeom prst="rect">
            <a:avLst/>
          </a:prstGeom>
          <a:noFill/>
        </p:spPr>
        <p:txBody>
          <a:bodyPr wrap="square" rtlCol="0">
            <a:spAutoFit/>
          </a:bodyPr>
          <a:lstStyle/>
          <a:p>
            <a:pPr algn="l" rtl="0"/>
            <a:r>
              <a:rPr lang="en-US" dirty="0"/>
              <a:t>:</a:t>
            </a:r>
          </a:p>
        </p:txBody>
      </p:sp>
    </p:spTree>
    <p:extLst>
      <p:ext uri="{BB962C8B-B14F-4D97-AF65-F5344CB8AC3E}">
        <p14:creationId xmlns:p14="http://schemas.microsoft.com/office/powerpoint/2010/main" val="226431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קישור דינמי וטבלה וירטואלית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2559579" y="1127845"/>
            <a:ext cx="4024842" cy="3127814"/>
            <a:chOff x="539999" y="2088763"/>
            <a:chExt cx="3445789" cy="2594786"/>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9"/>
              <a:ext cx="3445788" cy="2586810"/>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IsAnyStackEmpty</a:t>
              </a:r>
              <a:r>
                <a:rPr lang="en-US" sz="1100" dirty="0">
                  <a:solidFill>
                    <a:srgbClr val="000000"/>
                  </a:solidFill>
                  <a:latin typeface="Consolas" panose="020B0609020204030204" pitchFamily="49" charset="0"/>
                </a:rPr>
                <a:t>(</a:t>
              </a:r>
              <a:r>
                <a:rPr lang="en-US" sz="1100" dirty="0">
                  <a:solidFill>
                    <a:srgbClr val="0000FF"/>
                  </a:solidFill>
                  <a:latin typeface="Consolas" panose="020B0609020204030204" pitchFamily="49" charset="0"/>
                </a:rPr>
                <a:t>const</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SimpleStack</a:t>
              </a:r>
              <a:r>
                <a:rPr lang="en-US" sz="1100" dirty="0">
                  <a:solidFill>
                    <a:srgbClr val="000000"/>
                  </a:solidFill>
                  <a:latin typeface="Consolas" panose="020B0609020204030204" pitchFamily="49" charset="0"/>
                </a:rPr>
                <a:t>&amp; </a:t>
              </a:r>
              <a:r>
                <a:rPr lang="en-US" sz="1100" dirty="0">
                  <a:solidFill>
                    <a:srgbClr val="808080"/>
                  </a:solidFill>
                  <a:latin typeface="Consolas" panose="020B0609020204030204" pitchFamily="49" charset="0"/>
                </a:rPr>
                <a: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bool</a:t>
              </a:r>
              <a:r>
                <a:rPr lang="en-US" sz="1100" dirty="0">
                  <a:solidFill>
                    <a:srgbClr val="000000"/>
                  </a:solidFill>
                  <a:latin typeface="Consolas" panose="020B0609020204030204" pitchFamily="49" charset="0"/>
                </a:rPr>
                <a:t> empty = </a:t>
              </a:r>
              <a:r>
                <a:rPr lang="en-US" sz="1100" dirty="0" err="1">
                  <a:solidFill>
                    <a:srgbClr val="808080"/>
                  </a:solidFill>
                  <a:latin typeface="Consolas" panose="020B0609020204030204" pitchFamily="49" charset="0"/>
                </a:rPr>
                <a:t>stack</a:t>
              </a:r>
              <a:r>
                <a:rPr lang="en-US" sz="1100" dirty="0" err="1">
                  <a:solidFill>
                    <a:srgbClr val="000000"/>
                  </a:solidFill>
                  <a:latin typeface="Consolas" panose="020B0609020204030204" pitchFamily="49" charset="0"/>
                </a:rPr>
                <a:t>.IsEmpty</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"stack is"</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(empty ? </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 NOT"</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empty"</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TopStack</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IsAnyStackEmpty</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 name="Google Shape;332;p25">
            <a:extLst>
              <a:ext uri="{FF2B5EF4-FFF2-40B4-BE49-F238E27FC236}">
                <a16:creationId xmlns:a16="http://schemas.microsoft.com/office/drawing/2014/main" id="{ECBB9D0D-B7F3-4D6E-A75D-83C5FAADFDE8}"/>
              </a:ext>
            </a:extLst>
          </p:cNvPr>
          <p:cNvSpPr/>
          <p:nvPr/>
        </p:nvSpPr>
        <p:spPr>
          <a:xfrm>
            <a:off x="6745113" y="2068477"/>
            <a:ext cx="2101651" cy="485181"/>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ctr" rtl="1">
              <a:buNone/>
            </a:pPr>
            <a:r>
              <a:rPr lang="he-IL" sz="1200" dirty="0"/>
              <a:t>קישור דינאמי עובד גם על </a:t>
            </a:r>
            <a:r>
              <a:rPr lang="en-US" sz="1200" dirty="0"/>
              <a:t>reference</a:t>
            </a:r>
            <a:r>
              <a:rPr lang="he-IL" sz="1200" dirty="0"/>
              <a:t>, לא רק על מצביעים</a:t>
            </a:r>
            <a:endParaRPr lang="en-US" sz="1200" dirty="0"/>
          </a:p>
        </p:txBody>
      </p:sp>
      <p:cxnSp>
        <p:nvCxnSpPr>
          <p:cNvPr id="42" name="Google Shape;333;p25">
            <a:extLst>
              <a:ext uri="{FF2B5EF4-FFF2-40B4-BE49-F238E27FC236}">
                <a16:creationId xmlns:a16="http://schemas.microsoft.com/office/drawing/2014/main" id="{6E3E595A-8CBA-4766-86E9-267128E0EFCA}"/>
              </a:ext>
            </a:extLst>
          </p:cNvPr>
          <p:cNvCxnSpPr>
            <a:cxnSpLocks/>
            <a:endCxn id="41" idx="0"/>
          </p:cNvCxnSpPr>
          <p:nvPr/>
        </p:nvCxnSpPr>
        <p:spPr>
          <a:xfrm>
            <a:off x="5655298" y="1822138"/>
            <a:ext cx="2140641" cy="246339"/>
          </a:xfrm>
          <a:prstGeom prst="straightConnector1">
            <a:avLst/>
          </a:prstGeom>
          <a:noFill/>
          <a:ln w="19050" cap="flat" cmpd="sng">
            <a:solidFill>
              <a:schemeClr val="accent1"/>
            </a:solidFill>
            <a:prstDash val="solid"/>
            <a:round/>
            <a:headEnd type="none" w="med" len="med"/>
            <a:tailEnd type="none" w="med" len="med"/>
          </a:ln>
        </p:spPr>
      </p:cxnSp>
      <p:cxnSp>
        <p:nvCxnSpPr>
          <p:cNvPr id="43" name="Google Shape;333;p25">
            <a:extLst>
              <a:ext uri="{FF2B5EF4-FFF2-40B4-BE49-F238E27FC236}">
                <a16:creationId xmlns:a16="http://schemas.microsoft.com/office/drawing/2014/main" id="{4E894BEE-117B-4A30-AF00-B58FC0063660}"/>
              </a:ext>
            </a:extLst>
          </p:cNvPr>
          <p:cNvCxnSpPr>
            <a:cxnSpLocks/>
            <a:endCxn id="41" idx="2"/>
          </p:cNvCxnSpPr>
          <p:nvPr/>
        </p:nvCxnSpPr>
        <p:spPr>
          <a:xfrm flipV="1">
            <a:off x="3983252" y="2553658"/>
            <a:ext cx="3812687" cy="892006"/>
          </a:xfrm>
          <a:prstGeom prst="straightConnector1">
            <a:avLst/>
          </a:prstGeom>
          <a:noFill/>
          <a:ln w="19050" cap="flat" cmpd="sng">
            <a:solidFill>
              <a:schemeClr val="accent1"/>
            </a:solidFill>
            <a:prstDash val="solid"/>
            <a:round/>
            <a:headEnd type="none" w="med" len="med"/>
            <a:tailEnd type="none" w="med" len="med"/>
          </a:ln>
        </p:spPr>
      </p:cxnSp>
      <p:sp>
        <p:nvSpPr>
          <p:cNvPr id="44" name="Google Shape;231;p19">
            <a:extLst>
              <a:ext uri="{FF2B5EF4-FFF2-40B4-BE49-F238E27FC236}">
                <a16:creationId xmlns:a16="http://schemas.microsoft.com/office/drawing/2014/main" id="{71B00760-B186-4E3D-A338-E1EFD9A3088E}"/>
              </a:ext>
            </a:extLst>
          </p:cNvPr>
          <p:cNvSpPr/>
          <p:nvPr/>
        </p:nvSpPr>
        <p:spPr>
          <a:xfrm>
            <a:off x="8273026" y="10675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45" name="Google Shape;232;p19">
            <a:extLst>
              <a:ext uri="{FF2B5EF4-FFF2-40B4-BE49-F238E27FC236}">
                <a16:creationId xmlns:a16="http://schemas.microsoft.com/office/drawing/2014/main" id="{149BE8C3-D06C-4A14-9E03-34AAC2641EFE}"/>
              </a:ext>
            </a:extLst>
          </p:cNvPr>
          <p:cNvSpPr txBox="1">
            <a:spLocks/>
          </p:cNvSpPr>
          <p:nvPr/>
        </p:nvSpPr>
        <p:spPr>
          <a:xfrm>
            <a:off x="8365530" y="65086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46" name="גרפיקה 342">
            <a:extLst>
              <a:ext uri="{FF2B5EF4-FFF2-40B4-BE49-F238E27FC236}">
                <a16:creationId xmlns:a16="http://schemas.microsoft.com/office/drawing/2014/main" id="{CEC7E0C3-E803-4542-8AAC-BB4D0BFBB562}"/>
              </a:ext>
            </a:extLst>
          </p:cNvPr>
          <p:cNvGrpSpPr/>
          <p:nvPr/>
        </p:nvGrpSpPr>
        <p:grpSpPr>
          <a:xfrm>
            <a:off x="8378450" y="95783"/>
            <a:ext cx="687649" cy="639170"/>
            <a:chOff x="1671636" y="2187978"/>
            <a:chExt cx="687649" cy="639170"/>
          </a:xfrm>
        </p:grpSpPr>
        <p:sp>
          <p:nvSpPr>
            <p:cNvPr id="47" name="גרפיקה 342">
              <a:extLst>
                <a:ext uri="{FF2B5EF4-FFF2-40B4-BE49-F238E27FC236}">
                  <a16:creationId xmlns:a16="http://schemas.microsoft.com/office/drawing/2014/main" id="{0F2B4289-0E8F-48E6-8E7E-5E55C3A93756}"/>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48" name="גרפיקה 342">
              <a:extLst>
                <a:ext uri="{FF2B5EF4-FFF2-40B4-BE49-F238E27FC236}">
                  <a16:creationId xmlns:a16="http://schemas.microsoft.com/office/drawing/2014/main" id="{F73ECFDD-9B95-4FDC-89D7-AE249F2F6CE7}"/>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49" name="גרפיקה 342">
              <a:extLst>
                <a:ext uri="{FF2B5EF4-FFF2-40B4-BE49-F238E27FC236}">
                  <a16:creationId xmlns:a16="http://schemas.microsoft.com/office/drawing/2014/main" id="{7A362933-0E9C-45E5-95FA-F53E94201E1A}"/>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50" name="גרפיקה 342">
              <a:extLst>
                <a:ext uri="{FF2B5EF4-FFF2-40B4-BE49-F238E27FC236}">
                  <a16:creationId xmlns:a16="http://schemas.microsoft.com/office/drawing/2014/main" id="{6F522533-0A8D-4FA9-A57B-DFFA3A48A121}"/>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51" name="גרפיקה 342">
              <a:extLst>
                <a:ext uri="{FF2B5EF4-FFF2-40B4-BE49-F238E27FC236}">
                  <a16:creationId xmlns:a16="http://schemas.microsoft.com/office/drawing/2014/main" id="{BE550F3F-B10F-4041-9A3A-47B5F23A96F5}"/>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52" name="גרפיקה 342">
              <a:extLst>
                <a:ext uri="{FF2B5EF4-FFF2-40B4-BE49-F238E27FC236}">
                  <a16:creationId xmlns:a16="http://schemas.microsoft.com/office/drawing/2014/main" id="{7CEB0256-6942-40C2-9421-6A79F0D73B3C}"/>
                </a:ext>
              </a:extLst>
            </p:cNvPr>
            <p:cNvGrpSpPr/>
            <p:nvPr/>
          </p:nvGrpSpPr>
          <p:grpSpPr>
            <a:xfrm>
              <a:off x="1765741" y="2205978"/>
              <a:ext cx="551589" cy="570521"/>
              <a:chOff x="1765741" y="2205978"/>
              <a:chExt cx="551589" cy="570521"/>
            </a:xfrm>
          </p:grpSpPr>
          <p:sp>
            <p:nvSpPr>
              <p:cNvPr id="53" name="גרפיקה 342">
                <a:extLst>
                  <a:ext uri="{FF2B5EF4-FFF2-40B4-BE49-F238E27FC236}">
                    <a16:creationId xmlns:a16="http://schemas.microsoft.com/office/drawing/2014/main" id="{232746C2-6327-4A2C-8F10-EEEFA390983E}"/>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54" name="גרפיקה 342">
                <a:extLst>
                  <a:ext uri="{FF2B5EF4-FFF2-40B4-BE49-F238E27FC236}">
                    <a16:creationId xmlns:a16="http://schemas.microsoft.com/office/drawing/2014/main" id="{D5A1A03F-12DA-4B37-855A-40E5297AB21A}"/>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1036976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DB962F1E-51C3-488C-9442-92B552698AE8}"/>
              </a:ext>
            </a:extLst>
          </p:cNvPr>
          <p:cNvSpPr/>
          <p:nvPr/>
        </p:nvSpPr>
        <p:spPr>
          <a:xfrm>
            <a:off x="4428046" y="4686956"/>
            <a:ext cx="744092" cy="181813"/>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err="1">
                <a:solidFill>
                  <a:schemeClr val="tx1"/>
                </a:solidFill>
              </a:rPr>
              <a:t>vptr</a:t>
            </a:r>
            <a:endParaRPr lang="en-GB" sz="1100" dirty="0">
              <a:solidFill>
                <a:schemeClr val="tx1"/>
              </a:solidFill>
            </a:endParaRPr>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קישור דינמי וטבלה וירטואלית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2559579" y="1040630"/>
            <a:ext cx="4024842" cy="3127814"/>
            <a:chOff x="539999" y="2088763"/>
            <a:chExt cx="3445789" cy="2594786"/>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9"/>
              <a:ext cx="3445788" cy="2586810"/>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IsAnyStackEmpty</a:t>
              </a:r>
              <a:r>
                <a:rPr lang="en-US" sz="1100" dirty="0">
                  <a:solidFill>
                    <a:srgbClr val="000000"/>
                  </a:solidFill>
                  <a:latin typeface="Consolas" panose="020B0609020204030204" pitchFamily="49" charset="0"/>
                </a:rPr>
                <a:t>(</a:t>
              </a:r>
              <a:r>
                <a:rPr lang="en-US" sz="1100" dirty="0">
                  <a:solidFill>
                    <a:srgbClr val="0000FF"/>
                  </a:solidFill>
                  <a:latin typeface="Consolas" panose="020B0609020204030204" pitchFamily="49" charset="0"/>
                </a:rPr>
                <a:t>const</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SimpleStack</a:t>
              </a:r>
              <a:r>
                <a:rPr lang="en-US" sz="1100" dirty="0">
                  <a:solidFill>
                    <a:srgbClr val="000000"/>
                  </a:solidFill>
                  <a:latin typeface="Consolas" panose="020B0609020204030204" pitchFamily="49" charset="0"/>
                </a:rPr>
                <a:t>&amp; </a:t>
              </a:r>
              <a:r>
                <a:rPr lang="en-US" sz="1100" dirty="0">
                  <a:solidFill>
                    <a:srgbClr val="808080"/>
                  </a:solidFill>
                  <a:latin typeface="Consolas" panose="020B0609020204030204" pitchFamily="49" charset="0"/>
                </a:rPr>
                <a: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bool</a:t>
              </a:r>
              <a:r>
                <a:rPr lang="en-US" sz="1100" dirty="0">
                  <a:solidFill>
                    <a:srgbClr val="000000"/>
                  </a:solidFill>
                  <a:latin typeface="Consolas" panose="020B0609020204030204" pitchFamily="49" charset="0"/>
                </a:rPr>
                <a:t> empty = </a:t>
              </a:r>
              <a:r>
                <a:rPr lang="en-US" sz="1100" dirty="0" err="1">
                  <a:solidFill>
                    <a:srgbClr val="808080"/>
                  </a:solidFill>
                  <a:latin typeface="Consolas" panose="020B0609020204030204" pitchFamily="49" charset="0"/>
                </a:rPr>
                <a:t>stack</a:t>
              </a:r>
              <a:r>
                <a:rPr lang="en-US" sz="1100" dirty="0" err="1">
                  <a:solidFill>
                    <a:srgbClr val="000000"/>
                  </a:solidFill>
                  <a:latin typeface="Consolas" panose="020B0609020204030204" pitchFamily="49" charset="0"/>
                </a:rPr>
                <a:t>.IsEmpty</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"stack is"</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(empty ? </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 NOT"</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empty"</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TopStack</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IsAnyStackEmpty</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279CA0BA-0D20-4CC0-A8A5-06B8D22F7041}"/>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13409DE9-980F-473F-B354-C96F2DC842FE}"/>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AAAFD50A-8A68-426F-A063-D100308599B4}"/>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444B1CB7-E8A4-4ADA-98BF-DBAFC1418F6D}"/>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2F4469BF-B5E7-428E-9873-6CE4A4655ECC}"/>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A3BA93E2-B6E6-4AB8-840A-BCFF589C0DE3}"/>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065D47BE-5EE2-4879-A3EA-B14FADAE8198}"/>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D1950A90-5894-481D-B816-42A57BE5F3CF}"/>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AE01B26F-F809-49CA-B9C7-2D5B496A11B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74FC9AFF-E998-48C6-9D1B-84E7544D28C1}"/>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EEF65F2F-D124-4AB1-B374-17102191D5E8}"/>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CA18B2B6-5480-4F27-9A99-8A5C7B30BB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55" name="Rectangle 54">
            <a:extLst>
              <a:ext uri="{FF2B5EF4-FFF2-40B4-BE49-F238E27FC236}">
                <a16:creationId xmlns:a16="http://schemas.microsoft.com/office/drawing/2014/main" id="{07309263-F212-403F-810E-AFD0E72FDA5F}"/>
              </a:ext>
            </a:extLst>
          </p:cNvPr>
          <p:cNvSpPr/>
          <p:nvPr/>
        </p:nvSpPr>
        <p:spPr>
          <a:xfrm>
            <a:off x="3983886" y="4375859"/>
            <a:ext cx="1632412" cy="492910"/>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dirty="0" err="1">
                <a:solidFill>
                  <a:schemeClr val="accent3"/>
                </a:solidFill>
              </a:rPr>
              <a:t>TopStack</a:t>
            </a:r>
            <a:r>
              <a:rPr lang="en-GB" sz="1100" dirty="0">
                <a:solidFill>
                  <a:schemeClr val="tx1"/>
                </a:solidFill>
              </a:rPr>
              <a:t> object</a:t>
            </a:r>
          </a:p>
        </p:txBody>
      </p:sp>
      <p:sp>
        <p:nvSpPr>
          <p:cNvPr id="56" name="Rectangle 55">
            <a:extLst>
              <a:ext uri="{FF2B5EF4-FFF2-40B4-BE49-F238E27FC236}">
                <a16:creationId xmlns:a16="http://schemas.microsoft.com/office/drawing/2014/main" id="{464AEB7E-A539-470C-A9D8-6DFF9D293A81}"/>
              </a:ext>
            </a:extLst>
          </p:cNvPr>
          <p:cNvSpPr/>
          <p:nvPr/>
        </p:nvSpPr>
        <p:spPr>
          <a:xfrm>
            <a:off x="6915482" y="4298217"/>
            <a:ext cx="1488811" cy="1601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a:solidFill>
                  <a:schemeClr val="accent3"/>
                </a:solidFill>
              </a:rPr>
              <a:t>T</a:t>
            </a:r>
            <a:r>
              <a:rPr lang="en-US" sz="1100" dirty="0" err="1">
                <a:solidFill>
                  <a:schemeClr val="accent3"/>
                </a:solidFill>
              </a:rPr>
              <a:t>opStack</a:t>
            </a:r>
            <a:r>
              <a:rPr lang="en-GB" sz="1100" dirty="0">
                <a:solidFill>
                  <a:schemeClr val="tx1"/>
                </a:solidFill>
              </a:rPr>
              <a:t>::Pop</a:t>
            </a:r>
          </a:p>
        </p:txBody>
      </p:sp>
      <p:sp>
        <p:nvSpPr>
          <p:cNvPr id="57" name="Rectangle 56">
            <a:extLst>
              <a:ext uri="{FF2B5EF4-FFF2-40B4-BE49-F238E27FC236}">
                <a16:creationId xmlns:a16="http://schemas.microsoft.com/office/drawing/2014/main" id="{3AAE8F43-AD9B-4B40-B857-9DCAC513DBAC}"/>
              </a:ext>
            </a:extLst>
          </p:cNvPr>
          <p:cNvSpPr/>
          <p:nvPr/>
        </p:nvSpPr>
        <p:spPr>
          <a:xfrm>
            <a:off x="6915489" y="4480398"/>
            <a:ext cx="1488811" cy="1601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&amp;</a:t>
            </a:r>
            <a:r>
              <a:rPr lang="en-GB" sz="1100" dirty="0">
                <a:solidFill>
                  <a:schemeClr val="accent3"/>
                </a:solidFill>
              </a:rPr>
              <a:t>T</a:t>
            </a:r>
            <a:r>
              <a:rPr lang="en-US" sz="1100" dirty="0" err="1">
                <a:solidFill>
                  <a:schemeClr val="accent3"/>
                </a:solidFill>
              </a:rPr>
              <a:t>opStack</a:t>
            </a:r>
            <a:r>
              <a:rPr lang="en-US" sz="1100" dirty="0">
                <a:solidFill>
                  <a:schemeClr val="accent3"/>
                </a:solidFill>
              </a:rPr>
              <a:t> </a:t>
            </a:r>
            <a:r>
              <a:rPr lang="en-GB" sz="1100" dirty="0">
                <a:solidFill>
                  <a:schemeClr val="tx1"/>
                </a:solidFill>
              </a:rPr>
              <a:t>::Push</a:t>
            </a:r>
          </a:p>
        </p:txBody>
      </p:sp>
      <p:sp>
        <p:nvSpPr>
          <p:cNvPr id="58" name="Rectangle 57">
            <a:extLst>
              <a:ext uri="{FF2B5EF4-FFF2-40B4-BE49-F238E27FC236}">
                <a16:creationId xmlns:a16="http://schemas.microsoft.com/office/drawing/2014/main" id="{A807A97D-2375-437A-8F7A-98D12FB0228F}"/>
              </a:ext>
            </a:extLst>
          </p:cNvPr>
          <p:cNvSpPr/>
          <p:nvPr/>
        </p:nvSpPr>
        <p:spPr>
          <a:xfrm>
            <a:off x="6915507" y="4648079"/>
            <a:ext cx="1488811" cy="1755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GB" sz="1100" dirty="0">
                <a:solidFill>
                  <a:schemeClr val="tx1"/>
                </a:solidFill>
              </a:rPr>
              <a:t>   &amp;</a:t>
            </a:r>
            <a:r>
              <a:rPr lang="en-GB" sz="1100" dirty="0">
                <a:solidFill>
                  <a:schemeClr val="accent3"/>
                </a:solidFill>
              </a:rPr>
              <a:t>T</a:t>
            </a:r>
            <a:r>
              <a:rPr lang="en-US" sz="1100" dirty="0" err="1">
                <a:solidFill>
                  <a:schemeClr val="accent3"/>
                </a:solidFill>
              </a:rPr>
              <a:t>opStack</a:t>
            </a:r>
            <a:r>
              <a:rPr lang="en-US" sz="1100" dirty="0">
                <a:solidFill>
                  <a:schemeClr val="accent3"/>
                </a:solidFill>
              </a:rPr>
              <a:t> </a:t>
            </a:r>
            <a:r>
              <a:rPr lang="en-GB" sz="1100" dirty="0">
                <a:solidFill>
                  <a:schemeClr val="tx1"/>
                </a:solidFill>
              </a:rPr>
              <a:t>::</a:t>
            </a:r>
            <a:r>
              <a:rPr lang="en-GB" sz="1100" dirty="0" err="1">
                <a:solidFill>
                  <a:schemeClr val="tx1"/>
                </a:solidFill>
              </a:rPr>
              <a:t>IsEmpty</a:t>
            </a:r>
            <a:endParaRPr lang="en-GB" sz="1100" dirty="0">
              <a:solidFill>
                <a:schemeClr val="tx1"/>
              </a:solidFill>
            </a:endParaRPr>
          </a:p>
        </p:txBody>
      </p:sp>
      <p:cxnSp>
        <p:nvCxnSpPr>
          <p:cNvPr id="59" name="Straight Arrow Connector 58">
            <a:extLst>
              <a:ext uri="{FF2B5EF4-FFF2-40B4-BE49-F238E27FC236}">
                <a16:creationId xmlns:a16="http://schemas.microsoft.com/office/drawing/2014/main" id="{79E092F3-EB60-4CC9-B730-A996F7895FFE}"/>
              </a:ext>
            </a:extLst>
          </p:cNvPr>
          <p:cNvCxnSpPr>
            <a:cxnSpLocks/>
            <a:stCxn id="65" idx="3"/>
            <a:endCxn id="56" idx="1"/>
          </p:cNvCxnSpPr>
          <p:nvPr/>
        </p:nvCxnSpPr>
        <p:spPr>
          <a:xfrm flipV="1">
            <a:off x="5172138" y="4378314"/>
            <a:ext cx="1743344" cy="399549"/>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10D09F8-20C5-40A3-9884-9E8A7B0DD166}"/>
              </a:ext>
            </a:extLst>
          </p:cNvPr>
          <p:cNvSpPr/>
          <p:nvPr/>
        </p:nvSpPr>
        <p:spPr>
          <a:xfrm>
            <a:off x="1934057" y="4622314"/>
            <a:ext cx="409325" cy="214175"/>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Arrow Connector 66">
            <a:extLst>
              <a:ext uri="{FF2B5EF4-FFF2-40B4-BE49-F238E27FC236}">
                <a16:creationId xmlns:a16="http://schemas.microsoft.com/office/drawing/2014/main" id="{409D24D2-BD22-4CA3-8E43-D148A1FC68C9}"/>
              </a:ext>
            </a:extLst>
          </p:cNvPr>
          <p:cNvCxnSpPr>
            <a:cxnSpLocks/>
            <a:stCxn id="66" idx="3"/>
            <a:endCxn id="55" idx="1"/>
          </p:cNvCxnSpPr>
          <p:nvPr/>
        </p:nvCxnSpPr>
        <p:spPr>
          <a:xfrm flipV="1">
            <a:off x="2343382" y="4622314"/>
            <a:ext cx="1640504" cy="107088"/>
          </a:xfrm>
          <a:prstGeom prst="straightConnector1">
            <a:avLst/>
          </a:prstGeom>
          <a:ln>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9696D25-D191-4853-9EFF-6650DA0EA21D}"/>
              </a:ext>
            </a:extLst>
          </p:cNvPr>
          <p:cNvSpPr/>
          <p:nvPr/>
        </p:nvSpPr>
        <p:spPr>
          <a:xfrm>
            <a:off x="1624790" y="4304176"/>
            <a:ext cx="1039765" cy="318138"/>
          </a:xfrm>
          <a:prstGeom prst="rect">
            <a:avLst/>
          </a:prstGeom>
          <a:noFill/>
          <a:ln>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3"/>
                </a:solidFill>
              </a:rPr>
              <a:t>SimpleStack</a:t>
            </a:r>
            <a:endParaRPr lang="en-GB" sz="1050" dirty="0">
              <a:solidFill>
                <a:schemeClr val="accent3"/>
              </a:solidFill>
            </a:endParaRPr>
          </a:p>
          <a:p>
            <a:pPr algn="ctr"/>
            <a:r>
              <a:rPr lang="en-GB" sz="1050">
                <a:solidFill>
                  <a:schemeClr val="tx1"/>
                </a:solidFill>
              </a:rPr>
              <a:t>reference</a:t>
            </a:r>
            <a:endParaRPr lang="en-GB" sz="1050" dirty="0">
              <a:solidFill>
                <a:schemeClr val="tx1"/>
              </a:solidFill>
            </a:endParaRPr>
          </a:p>
        </p:txBody>
      </p:sp>
      <p:sp>
        <p:nvSpPr>
          <p:cNvPr id="69" name="TextBox 68">
            <a:extLst>
              <a:ext uri="{FF2B5EF4-FFF2-40B4-BE49-F238E27FC236}">
                <a16:creationId xmlns:a16="http://schemas.microsoft.com/office/drawing/2014/main" id="{CF2B47C3-C0A3-4129-BE4E-0BFC427286AA}"/>
              </a:ext>
            </a:extLst>
          </p:cNvPr>
          <p:cNvSpPr txBox="1"/>
          <p:nvPr/>
        </p:nvSpPr>
        <p:spPr>
          <a:xfrm>
            <a:off x="6878160" y="4040167"/>
            <a:ext cx="1563453" cy="261610"/>
          </a:xfrm>
          <a:prstGeom prst="rect">
            <a:avLst/>
          </a:prstGeom>
          <a:noFill/>
        </p:spPr>
        <p:txBody>
          <a:bodyPr wrap="square">
            <a:spAutoFit/>
          </a:bodyPr>
          <a:lstStyle/>
          <a:p>
            <a:pPr algn="ctr"/>
            <a:r>
              <a:rPr lang="en-US" sz="1050" b="1" dirty="0" err="1"/>
              <a:t>TopStack</a:t>
            </a:r>
            <a:r>
              <a:rPr lang="en-US" sz="1050" b="1" dirty="0"/>
              <a:t> </a:t>
            </a:r>
            <a:r>
              <a:rPr lang="en-US" sz="1050" b="1" dirty="0">
                <a:solidFill>
                  <a:schemeClr val="bg2"/>
                </a:solidFill>
              </a:rPr>
              <a:t>VTABLE</a:t>
            </a:r>
          </a:p>
        </p:txBody>
      </p:sp>
    </p:spTree>
    <p:extLst>
      <p:ext uri="{BB962C8B-B14F-4D97-AF65-F5344CB8AC3E}">
        <p14:creationId xmlns:p14="http://schemas.microsoft.com/office/powerpoint/2010/main" val="169798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קישור דינמי וטבלה וירטואלית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157013" y="1299285"/>
            <a:ext cx="4024842" cy="3127814"/>
            <a:chOff x="539999" y="2088763"/>
            <a:chExt cx="3445789" cy="2594786"/>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9"/>
              <a:ext cx="3445788" cy="2586810"/>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IsAnyStackEmpty</a:t>
              </a:r>
              <a:r>
                <a:rPr lang="en-US" sz="1100" dirty="0">
                  <a:solidFill>
                    <a:srgbClr val="000000"/>
                  </a:solidFill>
                  <a:latin typeface="Consolas" panose="020B0609020204030204" pitchFamily="49" charset="0"/>
                </a:rPr>
                <a:t>(</a:t>
              </a:r>
              <a:r>
                <a:rPr lang="en-US" sz="1100" dirty="0">
                  <a:solidFill>
                    <a:srgbClr val="0000FF"/>
                  </a:solidFill>
                  <a:latin typeface="Consolas" panose="020B0609020204030204" pitchFamily="49" charset="0"/>
                </a:rPr>
                <a:t>const</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SimpleStack</a:t>
              </a:r>
              <a:r>
                <a:rPr lang="en-US" sz="1100" dirty="0">
                  <a:solidFill>
                    <a:srgbClr val="000000"/>
                  </a:solidFill>
                  <a:latin typeface="Consolas" panose="020B0609020204030204" pitchFamily="49" charset="0"/>
                </a:rPr>
                <a:t>&amp; </a:t>
              </a:r>
              <a:r>
                <a:rPr lang="en-US" sz="1100" dirty="0">
                  <a:solidFill>
                    <a:srgbClr val="808080"/>
                  </a:solidFill>
                  <a:latin typeface="Consolas" panose="020B0609020204030204" pitchFamily="49" charset="0"/>
                </a:rPr>
                <a: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bool</a:t>
              </a:r>
              <a:r>
                <a:rPr lang="en-US" sz="1100" dirty="0">
                  <a:solidFill>
                    <a:srgbClr val="000000"/>
                  </a:solidFill>
                  <a:latin typeface="Consolas" panose="020B0609020204030204" pitchFamily="49" charset="0"/>
                </a:rPr>
                <a:t> empty = </a:t>
              </a:r>
              <a:r>
                <a:rPr lang="en-US" sz="1100" dirty="0" err="1">
                  <a:solidFill>
                    <a:srgbClr val="808080"/>
                  </a:solidFill>
                  <a:latin typeface="Consolas" panose="020B0609020204030204" pitchFamily="49" charset="0"/>
                </a:rPr>
                <a:t>stack</a:t>
              </a:r>
              <a:r>
                <a:rPr lang="en-US" sz="1100" dirty="0" err="1">
                  <a:solidFill>
                    <a:srgbClr val="000000"/>
                  </a:solidFill>
                  <a:latin typeface="Consolas" panose="020B0609020204030204" pitchFamily="49" charset="0"/>
                </a:rPr>
                <a:t>.IsEmpty</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"stack is"</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(empty ? </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 NOT"</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empty"</a:t>
              </a:r>
              <a:r>
                <a:rPr lang="en-US" sz="1100" dirty="0">
                  <a:solidFill>
                    <a:srgbClr val="000000"/>
                  </a:solidFill>
                  <a:latin typeface="Consolas" panose="020B0609020204030204" pitchFamily="49" charset="0"/>
                </a:rPr>
                <a:t> </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TopStack</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IsAnyStackEmpty</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 name="TextBox 40">
            <a:extLst>
              <a:ext uri="{FF2B5EF4-FFF2-40B4-BE49-F238E27FC236}">
                <a16:creationId xmlns:a16="http://schemas.microsoft.com/office/drawing/2014/main" id="{5B669A26-DC65-4F50-8633-AF2374E0FF14}"/>
              </a:ext>
            </a:extLst>
          </p:cNvPr>
          <p:cNvSpPr txBox="1"/>
          <p:nvPr/>
        </p:nvSpPr>
        <p:spPr>
          <a:xfrm>
            <a:off x="5745097" y="1960058"/>
            <a:ext cx="2836713" cy="1815882"/>
          </a:xfrm>
          <a:prstGeom prst="rect">
            <a:avLst/>
          </a:prstGeom>
          <a:noFill/>
        </p:spPr>
        <p:txBody>
          <a:bodyPr wrap="square">
            <a:spAutoFit/>
          </a:bodyPr>
          <a:lstStyle/>
          <a:p>
            <a:pPr marL="0" indent="0" algn="r" rtl="1">
              <a:buFont typeface="Arial" panose="020B0604020202020204" pitchFamily="34" charset="0"/>
              <a:buNone/>
            </a:pPr>
            <a:r>
              <a:rPr lang="he-IL" dirty="0">
                <a:cs typeface="+mn-cs"/>
              </a:rPr>
              <a:t>המצביע </a:t>
            </a:r>
            <a:r>
              <a:rPr lang="en-US" dirty="0" err="1">
                <a:cs typeface="+mn-cs"/>
              </a:rPr>
              <a:t>vpointer</a:t>
            </a:r>
            <a:r>
              <a:rPr lang="he-IL" dirty="0">
                <a:cs typeface="+mn-cs"/>
              </a:rPr>
              <a:t> צריך להתעדכן בזמן יצירת האובייקט, כלומר בזמן ריצה.</a:t>
            </a:r>
            <a:br>
              <a:rPr lang="en-US" dirty="0">
                <a:cs typeface="+mn-cs"/>
              </a:rPr>
            </a:br>
            <a:br>
              <a:rPr lang="en-US" dirty="0">
                <a:cs typeface="+mn-cs"/>
              </a:rPr>
            </a:br>
            <a:br>
              <a:rPr lang="en-US" dirty="0">
                <a:cs typeface="+mn-cs"/>
              </a:rPr>
            </a:br>
            <a:endParaRPr lang="en-US" dirty="0">
              <a:cs typeface="+mn-cs"/>
            </a:endParaRPr>
          </a:p>
          <a:p>
            <a:pPr marL="0" indent="0" algn="r" rtl="1">
              <a:buFont typeface="Arial" panose="020B0604020202020204" pitchFamily="34" charset="0"/>
              <a:buNone/>
            </a:pPr>
            <a:r>
              <a:rPr lang="he-IL" dirty="0">
                <a:cs typeface="+mn-cs"/>
              </a:rPr>
              <a:t>פעולה זו מתרחשת בבנאי, מיד אחרי קריאה לבנאי של מחלקת האב</a:t>
            </a:r>
          </a:p>
          <a:p>
            <a:pPr marL="0" indent="0" algn="r" rtl="1">
              <a:buFont typeface="Arial" panose="020B0604020202020204" pitchFamily="34" charset="0"/>
              <a:buNone/>
            </a:pPr>
            <a:endParaRPr lang="he-IL" dirty="0">
              <a:cs typeface="+mn-cs"/>
            </a:endParaRPr>
          </a:p>
        </p:txBody>
      </p:sp>
      <p:sp>
        <p:nvSpPr>
          <p:cNvPr id="42" name="Google Shape;231;p19">
            <a:extLst>
              <a:ext uri="{FF2B5EF4-FFF2-40B4-BE49-F238E27FC236}">
                <a16:creationId xmlns:a16="http://schemas.microsoft.com/office/drawing/2014/main" id="{93490ED4-007A-4C78-A062-AC7169FFA703}"/>
              </a:ext>
            </a:extLst>
          </p:cNvPr>
          <p:cNvSpPr/>
          <p:nvPr/>
        </p:nvSpPr>
        <p:spPr>
          <a:xfrm>
            <a:off x="8273026" y="10675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43" name="Google Shape;232;p19">
            <a:extLst>
              <a:ext uri="{FF2B5EF4-FFF2-40B4-BE49-F238E27FC236}">
                <a16:creationId xmlns:a16="http://schemas.microsoft.com/office/drawing/2014/main" id="{C67588E0-E7D3-4B4A-A0D5-43495AC472D3}"/>
              </a:ext>
            </a:extLst>
          </p:cNvPr>
          <p:cNvSpPr txBox="1">
            <a:spLocks/>
          </p:cNvSpPr>
          <p:nvPr/>
        </p:nvSpPr>
        <p:spPr>
          <a:xfrm>
            <a:off x="8365530" y="65086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44" name="גרפיקה 342">
            <a:extLst>
              <a:ext uri="{FF2B5EF4-FFF2-40B4-BE49-F238E27FC236}">
                <a16:creationId xmlns:a16="http://schemas.microsoft.com/office/drawing/2014/main" id="{68F24777-8FC3-49C7-AA30-03D6E560F381}"/>
              </a:ext>
            </a:extLst>
          </p:cNvPr>
          <p:cNvGrpSpPr/>
          <p:nvPr/>
        </p:nvGrpSpPr>
        <p:grpSpPr>
          <a:xfrm>
            <a:off x="8378450" y="95783"/>
            <a:ext cx="687649" cy="639170"/>
            <a:chOff x="1671636" y="2187978"/>
            <a:chExt cx="687649" cy="639170"/>
          </a:xfrm>
        </p:grpSpPr>
        <p:sp>
          <p:nvSpPr>
            <p:cNvPr id="45" name="גרפיקה 342">
              <a:extLst>
                <a:ext uri="{FF2B5EF4-FFF2-40B4-BE49-F238E27FC236}">
                  <a16:creationId xmlns:a16="http://schemas.microsoft.com/office/drawing/2014/main" id="{D24565B8-66B8-4E8C-9489-4F7460EEA8AD}"/>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46" name="גרפיקה 342">
              <a:extLst>
                <a:ext uri="{FF2B5EF4-FFF2-40B4-BE49-F238E27FC236}">
                  <a16:creationId xmlns:a16="http://schemas.microsoft.com/office/drawing/2014/main" id="{C234C67D-B258-4861-AB81-B8E8C9BA5E00}"/>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47" name="גרפיקה 342">
              <a:extLst>
                <a:ext uri="{FF2B5EF4-FFF2-40B4-BE49-F238E27FC236}">
                  <a16:creationId xmlns:a16="http://schemas.microsoft.com/office/drawing/2014/main" id="{BD004715-406F-425C-A7E9-4F167837E7FA}"/>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48" name="גרפיקה 342">
              <a:extLst>
                <a:ext uri="{FF2B5EF4-FFF2-40B4-BE49-F238E27FC236}">
                  <a16:creationId xmlns:a16="http://schemas.microsoft.com/office/drawing/2014/main" id="{82CC6B22-15C1-42A4-88C2-2C9403FA25A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49" name="גרפיקה 342">
              <a:extLst>
                <a:ext uri="{FF2B5EF4-FFF2-40B4-BE49-F238E27FC236}">
                  <a16:creationId xmlns:a16="http://schemas.microsoft.com/office/drawing/2014/main" id="{B09C6C96-BC32-4497-8FA7-8C326A00AC16}"/>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50" name="גרפיקה 342">
              <a:extLst>
                <a:ext uri="{FF2B5EF4-FFF2-40B4-BE49-F238E27FC236}">
                  <a16:creationId xmlns:a16="http://schemas.microsoft.com/office/drawing/2014/main" id="{7CB0307E-7840-4C4A-A02A-0733BAC19AF6}"/>
                </a:ext>
              </a:extLst>
            </p:cNvPr>
            <p:cNvGrpSpPr/>
            <p:nvPr/>
          </p:nvGrpSpPr>
          <p:grpSpPr>
            <a:xfrm>
              <a:off x="1765741" y="2205978"/>
              <a:ext cx="551589" cy="570521"/>
              <a:chOff x="1765741" y="2205978"/>
              <a:chExt cx="551589" cy="570521"/>
            </a:xfrm>
          </p:grpSpPr>
          <p:sp>
            <p:nvSpPr>
              <p:cNvPr id="51" name="גרפיקה 342">
                <a:extLst>
                  <a:ext uri="{FF2B5EF4-FFF2-40B4-BE49-F238E27FC236}">
                    <a16:creationId xmlns:a16="http://schemas.microsoft.com/office/drawing/2014/main" id="{81D892B6-6FA6-43C4-B02E-E8E04FB3D0BB}"/>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52" name="גרפיקה 342">
                <a:extLst>
                  <a:ext uri="{FF2B5EF4-FFF2-40B4-BE49-F238E27FC236}">
                    <a16:creationId xmlns:a16="http://schemas.microsoft.com/office/drawing/2014/main" id="{0F28B7F9-96C2-4EF4-995B-CD624DBF2B52}"/>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50491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29" name="Google Shape;243;p20">
            <a:extLst>
              <a:ext uri="{FF2B5EF4-FFF2-40B4-BE49-F238E27FC236}">
                <a16:creationId xmlns:a16="http://schemas.microsoft.com/office/drawing/2014/main" id="{1E497112-61C0-4390-B9D7-0A30187B2B7E}"/>
              </a:ext>
            </a:extLst>
          </p:cNvPr>
          <p:cNvCxnSpPr>
            <a:cxnSpLocks/>
            <a:endCxn id="172" idx="0"/>
          </p:cNvCxnSpPr>
          <p:nvPr/>
        </p:nvCxnSpPr>
        <p:spPr>
          <a:xfrm>
            <a:off x="3285530" y="0"/>
            <a:ext cx="1082" cy="1841931"/>
          </a:xfrm>
          <a:prstGeom prst="straightConnector1">
            <a:avLst/>
          </a:prstGeom>
          <a:noFill/>
          <a:ln w="19050" cap="flat" cmpd="sng">
            <a:solidFill>
              <a:schemeClr val="dk2"/>
            </a:solidFill>
            <a:prstDash val="solid"/>
            <a:round/>
            <a:headEnd type="none" w="med" len="med"/>
            <a:tailEnd type="none" w="med" len="med"/>
          </a:ln>
        </p:spPr>
      </p:cxnSp>
      <p:sp>
        <p:nvSpPr>
          <p:cNvPr id="165" name="Google Shape;165;p18"/>
          <p:cNvSpPr txBox="1">
            <a:spLocks noGrp="1"/>
          </p:cNvSpPr>
          <p:nvPr>
            <p:ph type="ctrTitle"/>
          </p:nvPr>
        </p:nvSpPr>
        <p:spPr>
          <a:xfrm>
            <a:off x="4043680" y="1852500"/>
            <a:ext cx="4560370" cy="1454700"/>
          </a:xfrm>
        </p:spPr>
        <p:txBody>
          <a:bodyPr spcFirstLastPara="1" wrap="square" lIns="0" tIns="0" rIns="0" bIns="0" anchor="b" anchorCtr="0">
            <a:noAutofit/>
          </a:bodyPr>
          <a:lstStyle/>
          <a:p>
            <a:pPr lvl="0"/>
            <a:r>
              <a:rPr lang="he-IL" dirty="0"/>
              <a:t>פולימורפיזם</a:t>
            </a:r>
          </a:p>
        </p:txBody>
      </p:sp>
      <p:sp>
        <p:nvSpPr>
          <p:cNvPr id="166" name="Google Shape;166;p18"/>
          <p:cNvSpPr txBox="1">
            <a:spLocks noGrp="1"/>
          </p:cNvSpPr>
          <p:nvPr>
            <p:ph type="subTitle" idx="1"/>
          </p:nvPr>
        </p:nvSpPr>
        <p:spPr>
          <a:xfrm>
            <a:off x="4043680" y="1529222"/>
            <a:ext cx="4560370" cy="323278"/>
          </a:xfrm>
        </p:spPr>
        <p:txBody>
          <a:bodyPr spcFirstLastPara="1" wrap="square" lIns="0" tIns="0" rIns="0" bIns="0" anchor="t" anchorCtr="0">
            <a:noAutofit/>
          </a:bodyPr>
          <a:lstStyle/>
          <a:p>
            <a:pPr lvl="0">
              <a:buNone/>
            </a:pPr>
            <a:r>
              <a:rPr lang="he-IL" dirty="0"/>
              <a:t>שיעור 5</a:t>
            </a:r>
          </a:p>
        </p:txBody>
      </p:sp>
      <p:sp>
        <p:nvSpPr>
          <p:cNvPr id="170" name="Google Shape;170;p18"/>
          <p:cNvSpPr txBox="1">
            <a:spLocks noGrp="1"/>
          </p:cNvSpPr>
          <p:nvPr>
            <p:ph type="subTitle" idx="2"/>
          </p:nvPr>
        </p:nvSpPr>
        <p:spPr>
          <a:xfrm>
            <a:off x="191500" y="623147"/>
            <a:ext cx="2812800" cy="3980328"/>
          </a:xfrm>
        </p:spPr>
        <p:txBody>
          <a:bodyPr spcFirstLastPara="1" wrap="square" lIns="0" tIns="0" rIns="0" bIns="0" anchor="t" anchorCtr="0">
            <a:noAutofit/>
          </a:bodyPr>
          <a:lstStyle/>
          <a:p>
            <a:pPr lvl="0"/>
            <a:r>
              <a:rPr lang="he-IL" dirty="0"/>
              <a:t>מבוא ל- ++</a:t>
            </a:r>
            <a:r>
              <a:rPr lang="en-US" dirty="0"/>
              <a:t>C</a:t>
            </a:r>
            <a:endParaRPr lang="he-IL" dirty="0"/>
          </a:p>
          <a:p>
            <a:pPr lvl="0"/>
            <a:r>
              <a:rPr lang="he-IL" dirty="0"/>
              <a:t>תכנות מונחה עצמים</a:t>
            </a:r>
          </a:p>
          <a:p>
            <a:pPr lvl="0"/>
            <a:r>
              <a:rPr lang="he-IL" dirty="0">
                <a:solidFill>
                  <a:schemeClr val="tx1"/>
                </a:solidFill>
              </a:rPr>
              <a:t>תכנות מונחה עצמים – המשך</a:t>
            </a:r>
          </a:p>
          <a:p>
            <a:pPr lvl="0"/>
            <a:r>
              <a:rPr lang="he-IL" dirty="0">
                <a:solidFill>
                  <a:schemeClr val="tx1"/>
                </a:solidFill>
              </a:rPr>
              <a:t>ירושה + סטטי</a:t>
            </a:r>
          </a:p>
          <a:p>
            <a:pPr lvl="0"/>
            <a:r>
              <a:rPr lang="he-IL" b="1" dirty="0">
                <a:solidFill>
                  <a:schemeClr val="tx1"/>
                </a:solidFill>
              </a:rPr>
              <a:t>פולימורפיזם</a:t>
            </a:r>
          </a:p>
          <a:p>
            <a:pPr lvl="0"/>
            <a:r>
              <a:rPr lang="he-IL" dirty="0">
                <a:solidFill>
                  <a:schemeClr val="accent1"/>
                </a:solidFill>
              </a:rPr>
              <a:t>חריגות וסדנת </a:t>
            </a:r>
            <a:r>
              <a:rPr lang="he-IL" dirty="0" err="1">
                <a:solidFill>
                  <a:schemeClr val="accent1"/>
                </a:solidFill>
              </a:rPr>
              <a:t>דיבאג</a:t>
            </a:r>
            <a:endParaRPr lang="he-IL" dirty="0">
              <a:solidFill>
                <a:schemeClr val="accent1"/>
              </a:solidFill>
            </a:endParaRPr>
          </a:p>
          <a:p>
            <a:pPr lvl="0"/>
            <a:r>
              <a:rPr lang="he-IL" dirty="0">
                <a:solidFill>
                  <a:schemeClr val="accent1"/>
                </a:solidFill>
              </a:rPr>
              <a:t>פרויקט שחמט – חלק א'</a:t>
            </a:r>
          </a:p>
          <a:p>
            <a:pPr lvl="0"/>
            <a:r>
              <a:rPr lang="he-IL" dirty="0">
                <a:solidFill>
                  <a:schemeClr val="accent1"/>
                </a:solidFill>
              </a:rPr>
              <a:t>פרויקט שחמט – חלק ב'</a:t>
            </a:r>
          </a:p>
          <a:p>
            <a:pPr lvl="0"/>
            <a:r>
              <a:rPr lang="he-IL" dirty="0" err="1">
                <a:solidFill>
                  <a:schemeClr val="accent1"/>
                </a:solidFill>
              </a:rPr>
              <a:t>טמפלייטים</a:t>
            </a:r>
            <a:r>
              <a:rPr lang="he-IL" dirty="0">
                <a:solidFill>
                  <a:schemeClr val="accent1"/>
                </a:solidFill>
              </a:rPr>
              <a:t> ועצים</a:t>
            </a:r>
          </a:p>
          <a:p>
            <a:pPr lvl="0"/>
            <a:r>
              <a:rPr lang="en-US" dirty="0">
                <a:solidFill>
                  <a:schemeClr val="accent1"/>
                </a:solidFill>
              </a:rPr>
              <a:t>STL</a:t>
            </a:r>
            <a:endParaRPr lang="he-IL" dirty="0">
              <a:solidFill>
                <a:schemeClr val="accent1"/>
              </a:solidFill>
            </a:endParaRPr>
          </a:p>
          <a:p>
            <a:pPr lvl="0"/>
            <a:r>
              <a:rPr lang="he-IL" dirty="0" err="1">
                <a:solidFill>
                  <a:schemeClr val="accent1"/>
                </a:solidFill>
              </a:rPr>
              <a:t>ת'רדים</a:t>
            </a:r>
            <a:endParaRPr lang="he-IL" dirty="0">
              <a:solidFill>
                <a:schemeClr val="accent1"/>
              </a:solidFill>
            </a:endParaRPr>
          </a:p>
          <a:p>
            <a:pPr lvl="0"/>
            <a:r>
              <a:rPr lang="he-IL" dirty="0">
                <a:solidFill>
                  <a:schemeClr val="accent1"/>
                </a:solidFill>
              </a:rPr>
              <a:t>סנכרון </a:t>
            </a:r>
            <a:r>
              <a:rPr lang="he-IL" dirty="0" err="1">
                <a:solidFill>
                  <a:schemeClr val="accent1"/>
                </a:solidFill>
              </a:rPr>
              <a:t>ת'רדים</a:t>
            </a:r>
            <a:endParaRPr lang="he-IL" dirty="0">
              <a:solidFill>
                <a:schemeClr val="accent1"/>
              </a:solidFill>
            </a:endParaRPr>
          </a:p>
          <a:p>
            <a:pPr lvl="0"/>
            <a:r>
              <a:rPr lang="he-IL" dirty="0" err="1">
                <a:solidFill>
                  <a:schemeClr val="accent1"/>
                </a:solidFill>
              </a:rPr>
              <a:t>סוקטים</a:t>
            </a:r>
            <a:r>
              <a:rPr lang="he-IL" dirty="0">
                <a:solidFill>
                  <a:schemeClr val="accent1"/>
                </a:solidFill>
              </a:rPr>
              <a:t> + שרת </a:t>
            </a:r>
            <a:r>
              <a:rPr lang="en-US" dirty="0">
                <a:solidFill>
                  <a:schemeClr val="accent1"/>
                </a:solidFill>
              </a:rPr>
              <a:t>MT</a:t>
            </a:r>
            <a:endParaRPr lang="he-IL" dirty="0">
              <a:solidFill>
                <a:schemeClr val="accent1"/>
              </a:solidFill>
            </a:endParaRPr>
          </a:p>
          <a:p>
            <a:pPr lvl="0"/>
            <a:r>
              <a:rPr lang="he-IL" dirty="0">
                <a:solidFill>
                  <a:schemeClr val="accent1"/>
                </a:solidFill>
              </a:rPr>
              <a:t>סדנת </a:t>
            </a:r>
            <a:r>
              <a:rPr lang="en-US" dirty="0">
                <a:solidFill>
                  <a:schemeClr val="accent1"/>
                </a:solidFill>
              </a:rPr>
              <a:t>Hands-On</a:t>
            </a:r>
            <a:endParaRPr lang="he-IL" dirty="0">
              <a:solidFill>
                <a:schemeClr val="accent1"/>
              </a:solidFill>
            </a:endParaRPr>
          </a:p>
        </p:txBody>
      </p:sp>
      <p:sp>
        <p:nvSpPr>
          <p:cNvPr id="169" name="Google Shape;169;p18"/>
          <p:cNvSpPr/>
          <p:nvPr/>
        </p:nvSpPr>
        <p:spPr>
          <a:xfrm>
            <a:off x="3250612" y="10180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8"/>
          <p:cNvSpPr/>
          <p:nvPr/>
        </p:nvSpPr>
        <p:spPr>
          <a:xfrm>
            <a:off x="3250612" y="7434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3250612" y="1841931"/>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8"/>
          <p:cNvSpPr/>
          <p:nvPr/>
        </p:nvSpPr>
        <p:spPr>
          <a:xfrm>
            <a:off x="3250612" y="2116556"/>
            <a:ext cx="72000" cy="72000"/>
          </a:xfrm>
          <a:prstGeom prst="ellipse">
            <a:avLst/>
          </a:prstGeom>
          <a:solidFill>
            <a:schemeClr val="bg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3250612" y="239118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3250612" y="26658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3250612" y="29404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3250612" y="321505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3250612" y="348968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3250612" y="37643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3250612" y="40389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3250612" y="4313555"/>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250612" y="156730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81;p18">
            <a:extLst>
              <a:ext uri="{FF2B5EF4-FFF2-40B4-BE49-F238E27FC236}">
                <a16:creationId xmlns:a16="http://schemas.microsoft.com/office/drawing/2014/main" id="{2F1683D9-2477-49FD-A7EA-165BA9386856}"/>
              </a:ext>
            </a:extLst>
          </p:cNvPr>
          <p:cNvSpPr/>
          <p:nvPr/>
        </p:nvSpPr>
        <p:spPr>
          <a:xfrm>
            <a:off x="3249530" y="129268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2326800" y="562605"/>
            <a:ext cx="4490400" cy="1130700"/>
          </a:xfrm>
          <a:prstGeom prst="rect">
            <a:avLst/>
          </a:prstGeom>
        </p:spPr>
        <p:txBody>
          <a:bodyPr spcFirstLastPara="1" wrap="square" lIns="0" tIns="0" rIns="0" bIns="0" anchor="ctr" anchorCtr="0">
            <a:noAutofit/>
          </a:bodyPr>
          <a:lstStyle/>
          <a:p>
            <a:pPr marL="0" lvl="0" indent="0" rtl="1">
              <a:spcBef>
                <a:spcPts val="0"/>
              </a:spcBef>
              <a:spcAft>
                <a:spcPts val="0"/>
              </a:spcAft>
              <a:buNone/>
            </a:pPr>
            <a:r>
              <a:rPr lang="he-IL" sz="2900" dirty="0"/>
              <a:t>טבלה וירטואלית</a:t>
            </a:r>
          </a:p>
        </p:txBody>
      </p:sp>
      <p:sp>
        <p:nvSpPr>
          <p:cNvPr id="7" name="TextBox 6">
            <a:extLst>
              <a:ext uri="{FF2B5EF4-FFF2-40B4-BE49-F238E27FC236}">
                <a16:creationId xmlns:a16="http://schemas.microsoft.com/office/drawing/2014/main" id="{F2B688D1-FC69-4FFD-AB98-7C79AAD61C6B}"/>
              </a:ext>
            </a:extLst>
          </p:cNvPr>
          <p:cNvSpPr txBox="1"/>
          <p:nvPr/>
        </p:nvSpPr>
        <p:spPr>
          <a:xfrm>
            <a:off x="2071972" y="1539416"/>
            <a:ext cx="5000056" cy="307777"/>
          </a:xfrm>
          <a:prstGeom prst="rect">
            <a:avLst/>
          </a:prstGeom>
          <a:noFill/>
        </p:spPr>
        <p:txBody>
          <a:bodyPr wrap="square">
            <a:spAutoFit/>
          </a:bodyPr>
          <a:lstStyle/>
          <a:p>
            <a:pPr marL="0" indent="0" algn="r" rtl="1">
              <a:buFont typeface="Arial" panose="020B0604020202020204" pitchFamily="34" charset="0"/>
              <a:buNone/>
            </a:pPr>
            <a:r>
              <a:rPr lang="he-IL" b="1" dirty="0">
                <a:solidFill>
                  <a:schemeClr val="accent1"/>
                </a:solidFill>
              </a:rPr>
              <a:t>שאלה</a:t>
            </a:r>
            <a:r>
              <a:rPr lang="he-IL" dirty="0"/>
              <a:t>: האם אפשר להגדיר את הבנאי והמפרק כפונקציות וירטואליות?</a:t>
            </a:r>
            <a:endParaRPr lang="en-US" dirty="0"/>
          </a:p>
        </p:txBody>
      </p:sp>
      <p:grpSp>
        <p:nvGrpSpPr>
          <p:cNvPr id="8" name="Google Shape;364;p28">
            <a:extLst>
              <a:ext uri="{FF2B5EF4-FFF2-40B4-BE49-F238E27FC236}">
                <a16:creationId xmlns:a16="http://schemas.microsoft.com/office/drawing/2014/main" id="{F2EFB3C4-1959-45EC-85B9-B20307DC9215}"/>
              </a:ext>
            </a:extLst>
          </p:cNvPr>
          <p:cNvGrpSpPr/>
          <p:nvPr/>
        </p:nvGrpSpPr>
        <p:grpSpPr>
          <a:xfrm>
            <a:off x="2802031" y="2111833"/>
            <a:ext cx="3539938" cy="2092221"/>
            <a:chOff x="539999" y="2088763"/>
            <a:chExt cx="2699114" cy="1989539"/>
          </a:xfrm>
        </p:grpSpPr>
        <p:sp>
          <p:nvSpPr>
            <p:cNvPr id="9" name="Google Shape;365;p28">
              <a:extLst>
                <a:ext uri="{FF2B5EF4-FFF2-40B4-BE49-F238E27FC236}">
                  <a16:creationId xmlns:a16="http://schemas.microsoft.com/office/drawing/2014/main" id="{51C3E510-B68F-4E86-8D45-E67BD01E5DC9}"/>
                </a:ext>
              </a:extLst>
            </p:cNvPr>
            <p:cNvSpPr/>
            <p:nvPr/>
          </p:nvSpPr>
          <p:spPr>
            <a:xfrm>
              <a:off x="540001" y="2096738"/>
              <a:ext cx="2699112" cy="1981564"/>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SimpleStack</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p>
            <a:p>
              <a:pPr algn="l" rtl="0"/>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a:t>
              </a:r>
            </a:p>
            <a:p>
              <a:pPr algn="l" rtl="0"/>
              <a:r>
                <a:rPr lang="en-US" sz="1200" dirty="0">
                  <a:solidFill>
                    <a:srgbClr val="0000FF"/>
                  </a:solidFill>
                  <a:latin typeface="Consolas" panose="020B0609020204030204" pitchFamily="49" charset="0"/>
                </a:rPr>
                <a:t>   virtual</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SimpleStack</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a:t>
              </a:r>
              <a:r>
                <a:rPr lang="en-US" sz="1200" dirty="0">
                  <a:solidFill>
                    <a:srgbClr val="000000"/>
                  </a:solidFill>
                  <a:latin typeface="Consolas" panose="020B0609020204030204" pitchFamily="49" charset="0"/>
                </a:rPr>
                <a:t> }</a:t>
              </a:r>
            </a:p>
            <a:p>
              <a:pPr algn="l" rtl="0"/>
              <a:r>
                <a:rPr lang="en-US" sz="1200" dirty="0">
                  <a:solidFill>
                    <a:srgbClr val="0000FF"/>
                  </a:solidFill>
                  <a:latin typeface="Consolas" panose="020B0609020204030204" pitchFamily="49" charset="0"/>
                </a:rPr>
                <a:t>   virtual</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SimpleStack</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a:t>
              </a:r>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8000"/>
                  </a:solidFill>
                  <a:latin typeface="Consolas" panose="020B0609020204030204" pitchFamily="49" charset="0"/>
                </a:rPr>
                <a:t>   /*...*/</a:t>
              </a:r>
            </a:p>
            <a:p>
              <a:pPr algn="l" rtl="0"/>
              <a:r>
                <a:rPr lang="en-US" sz="1200" dirty="0">
                  <a:solidFill>
                    <a:srgbClr val="000000"/>
                  </a:solidFill>
                  <a:latin typeface="Consolas" panose="020B0609020204030204" pitchFamily="49" charset="0"/>
                </a:rPr>
                <a:t>};</a:t>
              </a:r>
              <a:endParaRPr lang="en-US" sz="1200" dirty="0"/>
            </a:p>
          </p:txBody>
        </p:sp>
        <p:sp>
          <p:nvSpPr>
            <p:cNvPr id="10" name="Google Shape;366;p28">
              <a:extLst>
                <a:ext uri="{FF2B5EF4-FFF2-40B4-BE49-F238E27FC236}">
                  <a16:creationId xmlns:a16="http://schemas.microsoft.com/office/drawing/2014/main" id="{B0C6F558-0634-42C1-A97B-DC5353BC6EB7}"/>
                </a:ext>
              </a:extLst>
            </p:cNvPr>
            <p:cNvSpPr/>
            <p:nvPr/>
          </p:nvSpPr>
          <p:spPr>
            <a:xfrm>
              <a:off x="539999" y="2088763"/>
              <a:ext cx="2699112"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367;p28">
              <a:extLst>
                <a:ext uri="{FF2B5EF4-FFF2-40B4-BE49-F238E27FC236}">
                  <a16:creationId xmlns:a16="http://schemas.microsoft.com/office/drawing/2014/main" id="{A9BEBFFB-DED4-455D-AB6D-0179D0A44842}"/>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368;p28">
              <a:extLst>
                <a:ext uri="{FF2B5EF4-FFF2-40B4-BE49-F238E27FC236}">
                  <a16:creationId xmlns:a16="http://schemas.microsoft.com/office/drawing/2014/main" id="{A9224399-C537-452E-89A1-27557D7AAD0E}"/>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369;p28">
              <a:extLst>
                <a:ext uri="{FF2B5EF4-FFF2-40B4-BE49-F238E27FC236}">
                  <a16:creationId xmlns:a16="http://schemas.microsoft.com/office/drawing/2014/main" id="{219C751D-B06D-456E-90A7-C8DF02813D5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2326800" y="562605"/>
            <a:ext cx="4490400" cy="1130700"/>
          </a:xfrm>
          <a:prstGeom prst="rect">
            <a:avLst/>
          </a:prstGeom>
        </p:spPr>
        <p:txBody>
          <a:bodyPr spcFirstLastPara="1" wrap="square" lIns="0" tIns="0" rIns="0" bIns="0" anchor="ctr" anchorCtr="0">
            <a:noAutofit/>
          </a:bodyPr>
          <a:lstStyle/>
          <a:p>
            <a:pPr marL="0" lvl="0" indent="0" rtl="1">
              <a:spcBef>
                <a:spcPts val="0"/>
              </a:spcBef>
              <a:spcAft>
                <a:spcPts val="0"/>
              </a:spcAft>
              <a:buNone/>
            </a:pPr>
            <a:r>
              <a:rPr lang="he-IL" sz="2900" dirty="0"/>
              <a:t>טבלה וירטואלית</a:t>
            </a:r>
          </a:p>
        </p:txBody>
      </p:sp>
      <p:grpSp>
        <p:nvGrpSpPr>
          <p:cNvPr id="8" name="Google Shape;364;p28">
            <a:extLst>
              <a:ext uri="{FF2B5EF4-FFF2-40B4-BE49-F238E27FC236}">
                <a16:creationId xmlns:a16="http://schemas.microsoft.com/office/drawing/2014/main" id="{F2EFB3C4-1959-45EC-85B9-B20307DC9215}"/>
              </a:ext>
            </a:extLst>
          </p:cNvPr>
          <p:cNvGrpSpPr/>
          <p:nvPr/>
        </p:nvGrpSpPr>
        <p:grpSpPr>
          <a:xfrm>
            <a:off x="1032062" y="2028043"/>
            <a:ext cx="3539938" cy="2092221"/>
            <a:chOff x="539999" y="2088763"/>
            <a:chExt cx="2699114" cy="1989539"/>
          </a:xfrm>
        </p:grpSpPr>
        <p:sp>
          <p:nvSpPr>
            <p:cNvPr id="9" name="Google Shape;365;p28">
              <a:extLst>
                <a:ext uri="{FF2B5EF4-FFF2-40B4-BE49-F238E27FC236}">
                  <a16:creationId xmlns:a16="http://schemas.microsoft.com/office/drawing/2014/main" id="{51C3E510-B68F-4E86-8D45-E67BD01E5DC9}"/>
                </a:ext>
              </a:extLst>
            </p:cNvPr>
            <p:cNvSpPr/>
            <p:nvPr/>
          </p:nvSpPr>
          <p:spPr>
            <a:xfrm>
              <a:off x="540001" y="2096738"/>
              <a:ext cx="2699112" cy="1981564"/>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SimpleStack</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p>
            <a:p>
              <a:pPr algn="l" rtl="0"/>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a:t>
              </a:r>
            </a:p>
            <a:p>
              <a:pPr algn="l" rtl="0"/>
              <a:r>
                <a:rPr lang="en-US" sz="1200" dirty="0">
                  <a:solidFill>
                    <a:srgbClr val="0000FF"/>
                  </a:solidFill>
                  <a:latin typeface="Consolas" panose="020B0609020204030204" pitchFamily="49" charset="0"/>
                </a:rPr>
                <a:t>   virtual</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SimpleStack</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a:t>
              </a:r>
              <a:r>
                <a:rPr lang="en-US" sz="1200" dirty="0">
                  <a:solidFill>
                    <a:srgbClr val="000000"/>
                  </a:solidFill>
                  <a:latin typeface="Consolas" panose="020B0609020204030204" pitchFamily="49" charset="0"/>
                </a:rPr>
                <a:t> }</a:t>
              </a:r>
            </a:p>
            <a:p>
              <a:pPr algn="l" rtl="0"/>
              <a:r>
                <a:rPr lang="en-US" sz="1200" dirty="0">
                  <a:solidFill>
                    <a:srgbClr val="0000FF"/>
                  </a:solidFill>
                  <a:latin typeface="Consolas" panose="020B0609020204030204" pitchFamily="49" charset="0"/>
                </a:rPr>
                <a:t>   virtual</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SimpleStack</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a:t>
              </a:r>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8000"/>
                  </a:solidFill>
                  <a:latin typeface="Consolas" panose="020B0609020204030204" pitchFamily="49" charset="0"/>
                </a:rPr>
                <a:t>   /*...*/</a:t>
              </a:r>
            </a:p>
            <a:p>
              <a:pPr algn="l" rtl="0"/>
              <a:r>
                <a:rPr lang="en-US" sz="1200" dirty="0">
                  <a:solidFill>
                    <a:srgbClr val="000000"/>
                  </a:solidFill>
                  <a:latin typeface="Consolas" panose="020B0609020204030204" pitchFamily="49" charset="0"/>
                </a:rPr>
                <a:t>};</a:t>
              </a:r>
              <a:endParaRPr lang="en-US" sz="1200" dirty="0"/>
            </a:p>
          </p:txBody>
        </p:sp>
        <p:sp>
          <p:nvSpPr>
            <p:cNvPr id="10" name="Google Shape;366;p28">
              <a:extLst>
                <a:ext uri="{FF2B5EF4-FFF2-40B4-BE49-F238E27FC236}">
                  <a16:creationId xmlns:a16="http://schemas.microsoft.com/office/drawing/2014/main" id="{B0C6F558-0634-42C1-A97B-DC5353BC6EB7}"/>
                </a:ext>
              </a:extLst>
            </p:cNvPr>
            <p:cNvSpPr/>
            <p:nvPr/>
          </p:nvSpPr>
          <p:spPr>
            <a:xfrm>
              <a:off x="539999" y="2088763"/>
              <a:ext cx="2699112"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367;p28">
              <a:extLst>
                <a:ext uri="{FF2B5EF4-FFF2-40B4-BE49-F238E27FC236}">
                  <a16:creationId xmlns:a16="http://schemas.microsoft.com/office/drawing/2014/main" id="{A9BEBFFB-DED4-455D-AB6D-0179D0A44842}"/>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368;p28">
              <a:extLst>
                <a:ext uri="{FF2B5EF4-FFF2-40B4-BE49-F238E27FC236}">
                  <a16:creationId xmlns:a16="http://schemas.microsoft.com/office/drawing/2014/main" id="{A9224399-C537-452E-89A1-27557D7AAD0E}"/>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369;p28">
              <a:extLst>
                <a:ext uri="{FF2B5EF4-FFF2-40B4-BE49-F238E27FC236}">
                  <a16:creationId xmlns:a16="http://schemas.microsoft.com/office/drawing/2014/main" id="{219C751D-B06D-456E-90A7-C8DF02813D5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4" name="TextBox 13">
            <a:extLst>
              <a:ext uri="{FF2B5EF4-FFF2-40B4-BE49-F238E27FC236}">
                <a16:creationId xmlns:a16="http://schemas.microsoft.com/office/drawing/2014/main" id="{7759ACA7-45CE-440A-B9DC-B44592AF41BE}"/>
              </a:ext>
            </a:extLst>
          </p:cNvPr>
          <p:cNvSpPr txBox="1"/>
          <p:nvPr/>
        </p:nvSpPr>
        <p:spPr>
          <a:xfrm>
            <a:off x="4894988" y="2158673"/>
            <a:ext cx="2864130" cy="1815882"/>
          </a:xfrm>
          <a:prstGeom prst="rect">
            <a:avLst/>
          </a:prstGeom>
          <a:noFill/>
        </p:spPr>
        <p:txBody>
          <a:bodyPr wrap="square">
            <a:spAutoFit/>
          </a:bodyPr>
          <a:lstStyle/>
          <a:p>
            <a:pPr algn="r" rtl="1"/>
            <a:r>
              <a:rPr lang="he-IL" b="1" dirty="0">
                <a:solidFill>
                  <a:schemeClr val="bg2"/>
                </a:solidFill>
              </a:rPr>
              <a:t>תשובה</a:t>
            </a:r>
            <a:r>
              <a:rPr lang="he-IL" dirty="0"/>
              <a:t>:</a:t>
            </a:r>
            <a:br>
              <a:rPr lang="en-US" dirty="0"/>
            </a:br>
            <a:br>
              <a:rPr lang="en-US" dirty="0"/>
            </a:br>
            <a:r>
              <a:rPr lang="he-IL" dirty="0"/>
              <a:t>את הבנאי </a:t>
            </a:r>
            <a:r>
              <a:rPr lang="he-IL" b="1" dirty="0"/>
              <a:t>לא ניתן </a:t>
            </a:r>
            <a:r>
              <a:rPr lang="he-IL" dirty="0"/>
              <a:t>להגדיר כפונקציה וירטואלית</a:t>
            </a:r>
            <a:br>
              <a:rPr lang="en-US" dirty="0"/>
            </a:br>
            <a:endParaRPr lang="he-IL" dirty="0"/>
          </a:p>
          <a:p>
            <a:pPr algn="r" rtl="1"/>
            <a:r>
              <a:rPr lang="he-IL" dirty="0"/>
              <a:t>את המפרק </a:t>
            </a:r>
            <a:r>
              <a:rPr lang="he-IL" b="1" dirty="0"/>
              <a:t>ניתן</a:t>
            </a:r>
            <a:r>
              <a:rPr lang="he-IL" dirty="0"/>
              <a:t> להגדיר כך ולמעשה, בהינתן פונקציה וירטואלית אחת לפחות נרצה להגדיר גם את המפרק כווירטואלי</a:t>
            </a:r>
            <a:endParaRPr lang="en-US" dirty="0"/>
          </a:p>
        </p:txBody>
      </p:sp>
      <p:sp>
        <p:nvSpPr>
          <p:cNvPr id="15" name="TextBox 14">
            <a:extLst>
              <a:ext uri="{FF2B5EF4-FFF2-40B4-BE49-F238E27FC236}">
                <a16:creationId xmlns:a16="http://schemas.microsoft.com/office/drawing/2014/main" id="{BC8A19A1-B64F-41FD-9C73-A303A127FC15}"/>
              </a:ext>
            </a:extLst>
          </p:cNvPr>
          <p:cNvSpPr txBox="1"/>
          <p:nvPr/>
        </p:nvSpPr>
        <p:spPr>
          <a:xfrm>
            <a:off x="2071972" y="1539416"/>
            <a:ext cx="5000056" cy="307777"/>
          </a:xfrm>
          <a:prstGeom prst="rect">
            <a:avLst/>
          </a:prstGeom>
          <a:noFill/>
        </p:spPr>
        <p:txBody>
          <a:bodyPr wrap="square">
            <a:spAutoFit/>
          </a:bodyPr>
          <a:lstStyle/>
          <a:p>
            <a:pPr marL="0" indent="0" algn="r" rtl="1">
              <a:buFont typeface="Arial" panose="020B0604020202020204" pitchFamily="34" charset="0"/>
              <a:buNone/>
            </a:pPr>
            <a:r>
              <a:rPr lang="he-IL" b="1" dirty="0">
                <a:solidFill>
                  <a:schemeClr val="accent1"/>
                </a:solidFill>
              </a:rPr>
              <a:t>שאלה</a:t>
            </a:r>
            <a:r>
              <a:rPr lang="he-IL" dirty="0"/>
              <a:t>: האם אפשר להגדיר את הבנאי והמפרק כפונקציות וירטואליות?</a:t>
            </a:r>
            <a:endParaRPr lang="en-US" dirty="0"/>
          </a:p>
        </p:txBody>
      </p:sp>
      <p:sp>
        <p:nvSpPr>
          <p:cNvPr id="16" name="Freeform 7">
            <a:extLst>
              <a:ext uri="{FF2B5EF4-FFF2-40B4-BE49-F238E27FC236}">
                <a16:creationId xmlns:a16="http://schemas.microsoft.com/office/drawing/2014/main" id="{E67A9A43-D172-4CFA-A0C3-BE21289D8D2E}"/>
              </a:ext>
            </a:extLst>
          </p:cNvPr>
          <p:cNvSpPr/>
          <p:nvPr/>
        </p:nvSpPr>
        <p:spPr>
          <a:xfrm>
            <a:off x="2098384" y="3200218"/>
            <a:ext cx="553740" cy="45719"/>
          </a:xfrm>
          <a:custGeom>
            <a:avLst/>
            <a:gdLst>
              <a:gd name="connsiteX0" fmla="*/ 0 w 12754303"/>
              <a:gd name="connsiteY0" fmla="*/ 1119599 h 1119599"/>
              <a:gd name="connsiteX1" fmla="*/ 1277007 w 12754303"/>
              <a:gd name="connsiteY1" fmla="*/ 247 h 1119599"/>
              <a:gd name="connsiteX2" fmla="*/ 2538248 w 12754303"/>
              <a:gd name="connsiteY2" fmla="*/ 1009240 h 1119599"/>
              <a:gd name="connsiteX3" fmla="*/ 4146331 w 12754303"/>
              <a:gd name="connsiteY3" fmla="*/ 79075 h 1119599"/>
              <a:gd name="connsiteX4" fmla="*/ 6117021 w 12754303"/>
              <a:gd name="connsiteY4" fmla="*/ 1009240 h 1119599"/>
              <a:gd name="connsiteX5" fmla="*/ 7126014 w 12754303"/>
              <a:gd name="connsiteY5" fmla="*/ 173668 h 1119599"/>
              <a:gd name="connsiteX6" fmla="*/ 9175531 w 12754303"/>
              <a:gd name="connsiteY6" fmla="*/ 867351 h 1119599"/>
              <a:gd name="connsiteX7" fmla="*/ 10357945 w 12754303"/>
              <a:gd name="connsiteY7" fmla="*/ 205199 h 1119599"/>
              <a:gd name="connsiteX8" fmla="*/ 11839903 w 12754303"/>
              <a:gd name="connsiteY8" fmla="*/ 1103834 h 1119599"/>
              <a:gd name="connsiteX9" fmla="*/ 12754303 w 12754303"/>
              <a:gd name="connsiteY9" fmla="*/ 157902 h 11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4303" h="1119599">
                <a:moveTo>
                  <a:pt x="0" y="1119599"/>
                </a:moveTo>
                <a:cubicBezTo>
                  <a:pt x="426983" y="569119"/>
                  <a:pt x="853966" y="18640"/>
                  <a:pt x="1277007" y="247"/>
                </a:cubicBezTo>
                <a:cubicBezTo>
                  <a:pt x="1700048" y="-18146"/>
                  <a:pt x="2060028" y="996102"/>
                  <a:pt x="2538248" y="1009240"/>
                </a:cubicBezTo>
                <a:cubicBezTo>
                  <a:pt x="3016468" y="1022378"/>
                  <a:pt x="3549869" y="79075"/>
                  <a:pt x="4146331" y="79075"/>
                </a:cubicBezTo>
                <a:cubicBezTo>
                  <a:pt x="4742793" y="79075"/>
                  <a:pt x="5620407" y="993475"/>
                  <a:pt x="6117021" y="1009240"/>
                </a:cubicBezTo>
                <a:cubicBezTo>
                  <a:pt x="6613635" y="1025005"/>
                  <a:pt x="6616262" y="197316"/>
                  <a:pt x="7126014" y="173668"/>
                </a:cubicBezTo>
                <a:cubicBezTo>
                  <a:pt x="7635766" y="150020"/>
                  <a:pt x="8636876" y="862096"/>
                  <a:pt x="9175531" y="867351"/>
                </a:cubicBezTo>
                <a:cubicBezTo>
                  <a:pt x="9714186" y="872606"/>
                  <a:pt x="9913883" y="165785"/>
                  <a:pt x="10357945" y="205199"/>
                </a:cubicBezTo>
                <a:cubicBezTo>
                  <a:pt x="10802007" y="244613"/>
                  <a:pt x="11440510" y="1111717"/>
                  <a:pt x="11839903" y="1103834"/>
                </a:cubicBezTo>
                <a:cubicBezTo>
                  <a:pt x="12239296" y="1095951"/>
                  <a:pt x="12326006" y="136881"/>
                  <a:pt x="12754303" y="157902"/>
                </a:cubicBezTo>
              </a:path>
            </a:pathLst>
          </a:custGeom>
          <a:noFill/>
          <a:ln w="25400">
            <a:solidFill>
              <a:srgbClr val="FF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E6D4810C-1FD3-42FA-8674-A0A5BD7B5877}"/>
              </a:ext>
            </a:extLst>
          </p:cNvPr>
          <p:cNvSpPr/>
          <p:nvPr/>
        </p:nvSpPr>
        <p:spPr>
          <a:xfrm>
            <a:off x="2607800" y="3197068"/>
            <a:ext cx="553740" cy="45719"/>
          </a:xfrm>
          <a:custGeom>
            <a:avLst/>
            <a:gdLst>
              <a:gd name="connsiteX0" fmla="*/ 0 w 12754303"/>
              <a:gd name="connsiteY0" fmla="*/ 1119599 h 1119599"/>
              <a:gd name="connsiteX1" fmla="*/ 1277007 w 12754303"/>
              <a:gd name="connsiteY1" fmla="*/ 247 h 1119599"/>
              <a:gd name="connsiteX2" fmla="*/ 2538248 w 12754303"/>
              <a:gd name="connsiteY2" fmla="*/ 1009240 h 1119599"/>
              <a:gd name="connsiteX3" fmla="*/ 4146331 w 12754303"/>
              <a:gd name="connsiteY3" fmla="*/ 79075 h 1119599"/>
              <a:gd name="connsiteX4" fmla="*/ 6117021 w 12754303"/>
              <a:gd name="connsiteY4" fmla="*/ 1009240 h 1119599"/>
              <a:gd name="connsiteX5" fmla="*/ 7126014 w 12754303"/>
              <a:gd name="connsiteY5" fmla="*/ 173668 h 1119599"/>
              <a:gd name="connsiteX6" fmla="*/ 9175531 w 12754303"/>
              <a:gd name="connsiteY6" fmla="*/ 867351 h 1119599"/>
              <a:gd name="connsiteX7" fmla="*/ 10357945 w 12754303"/>
              <a:gd name="connsiteY7" fmla="*/ 205199 h 1119599"/>
              <a:gd name="connsiteX8" fmla="*/ 11839903 w 12754303"/>
              <a:gd name="connsiteY8" fmla="*/ 1103834 h 1119599"/>
              <a:gd name="connsiteX9" fmla="*/ 12754303 w 12754303"/>
              <a:gd name="connsiteY9" fmla="*/ 157902 h 11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4303" h="1119599">
                <a:moveTo>
                  <a:pt x="0" y="1119599"/>
                </a:moveTo>
                <a:cubicBezTo>
                  <a:pt x="426983" y="569119"/>
                  <a:pt x="853966" y="18640"/>
                  <a:pt x="1277007" y="247"/>
                </a:cubicBezTo>
                <a:cubicBezTo>
                  <a:pt x="1700048" y="-18146"/>
                  <a:pt x="2060028" y="996102"/>
                  <a:pt x="2538248" y="1009240"/>
                </a:cubicBezTo>
                <a:cubicBezTo>
                  <a:pt x="3016468" y="1022378"/>
                  <a:pt x="3549869" y="79075"/>
                  <a:pt x="4146331" y="79075"/>
                </a:cubicBezTo>
                <a:cubicBezTo>
                  <a:pt x="4742793" y="79075"/>
                  <a:pt x="5620407" y="993475"/>
                  <a:pt x="6117021" y="1009240"/>
                </a:cubicBezTo>
                <a:cubicBezTo>
                  <a:pt x="6613635" y="1025005"/>
                  <a:pt x="6616262" y="197316"/>
                  <a:pt x="7126014" y="173668"/>
                </a:cubicBezTo>
                <a:cubicBezTo>
                  <a:pt x="7635766" y="150020"/>
                  <a:pt x="8636876" y="862096"/>
                  <a:pt x="9175531" y="867351"/>
                </a:cubicBezTo>
                <a:cubicBezTo>
                  <a:pt x="9714186" y="872606"/>
                  <a:pt x="9913883" y="165785"/>
                  <a:pt x="10357945" y="205199"/>
                </a:cubicBezTo>
                <a:cubicBezTo>
                  <a:pt x="10802007" y="244613"/>
                  <a:pt x="11440510" y="1111717"/>
                  <a:pt x="11839903" y="1103834"/>
                </a:cubicBezTo>
                <a:cubicBezTo>
                  <a:pt x="12239296" y="1095951"/>
                  <a:pt x="12326006" y="136881"/>
                  <a:pt x="12754303" y="157902"/>
                </a:cubicBezTo>
              </a:path>
            </a:pathLst>
          </a:custGeom>
          <a:noFill/>
          <a:ln w="25400">
            <a:solidFill>
              <a:srgbClr val="FF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קבוצה 308">
            <a:extLst>
              <a:ext uri="{FF2B5EF4-FFF2-40B4-BE49-F238E27FC236}">
                <a16:creationId xmlns:a16="http://schemas.microsoft.com/office/drawing/2014/main" id="{E1000863-F32F-43F6-93E3-E188957BEC0E}"/>
              </a:ext>
            </a:extLst>
          </p:cNvPr>
          <p:cNvGrpSpPr/>
          <p:nvPr/>
        </p:nvGrpSpPr>
        <p:grpSpPr>
          <a:xfrm>
            <a:off x="8046362" y="3468163"/>
            <a:ext cx="346922" cy="390796"/>
            <a:chOff x="3697988" y="2123666"/>
            <a:chExt cx="623265" cy="670098"/>
          </a:xfrm>
        </p:grpSpPr>
        <p:sp>
          <p:nvSpPr>
            <p:cNvPr id="19" name="גרפיקה 305">
              <a:extLst>
                <a:ext uri="{FF2B5EF4-FFF2-40B4-BE49-F238E27FC236}">
                  <a16:creationId xmlns:a16="http://schemas.microsoft.com/office/drawing/2014/main" id="{3FA8AE51-3B8A-4D90-BECA-97468465BF8D}"/>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20" name="גרפיקה 305">
              <a:extLst>
                <a:ext uri="{FF2B5EF4-FFF2-40B4-BE49-F238E27FC236}">
                  <a16:creationId xmlns:a16="http://schemas.microsoft.com/office/drawing/2014/main" id="{B86F1CD3-D0AF-4253-B89E-0E8512B69519}"/>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21" name="קבוצה 314">
            <a:extLst>
              <a:ext uri="{FF2B5EF4-FFF2-40B4-BE49-F238E27FC236}">
                <a16:creationId xmlns:a16="http://schemas.microsoft.com/office/drawing/2014/main" id="{EB2E1F02-7772-4E07-8D33-07E028E9A166}"/>
              </a:ext>
            </a:extLst>
          </p:cNvPr>
          <p:cNvGrpSpPr/>
          <p:nvPr/>
        </p:nvGrpSpPr>
        <p:grpSpPr>
          <a:xfrm>
            <a:off x="8046362" y="2691141"/>
            <a:ext cx="346922" cy="363864"/>
            <a:chOff x="2710084" y="2163649"/>
            <a:chExt cx="601555" cy="601022"/>
          </a:xfrm>
        </p:grpSpPr>
        <p:sp>
          <p:nvSpPr>
            <p:cNvPr id="22" name="גרפיקה 310">
              <a:extLst>
                <a:ext uri="{FF2B5EF4-FFF2-40B4-BE49-F238E27FC236}">
                  <a16:creationId xmlns:a16="http://schemas.microsoft.com/office/drawing/2014/main" id="{8852613A-8CDE-4F5A-9FBC-6F01D49FD34C}"/>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23" name="גרפיקה 310">
              <a:extLst>
                <a:ext uri="{FF2B5EF4-FFF2-40B4-BE49-F238E27FC236}">
                  <a16:creationId xmlns:a16="http://schemas.microsoft.com/office/drawing/2014/main" id="{F19AFD3B-9715-47F7-B91E-037477EFD071}"/>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24" name="גרפיקה 310">
              <a:extLst>
                <a:ext uri="{FF2B5EF4-FFF2-40B4-BE49-F238E27FC236}">
                  <a16:creationId xmlns:a16="http://schemas.microsoft.com/office/drawing/2014/main" id="{BAAFA6D1-6BFD-4DBD-A001-083D1F3B6A34}"/>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Tree>
    <p:extLst>
      <p:ext uri="{BB962C8B-B14F-4D97-AF65-F5344CB8AC3E}">
        <p14:creationId xmlns:p14="http://schemas.microsoft.com/office/powerpoint/2010/main" val="229820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FF92-DC6B-4A18-B563-52BFDB47EDA3}"/>
              </a:ext>
            </a:extLst>
          </p:cNvPr>
          <p:cNvSpPr>
            <a:spLocks noGrp="1"/>
          </p:cNvSpPr>
          <p:nvPr>
            <p:ph type="ctrTitle"/>
          </p:nvPr>
        </p:nvSpPr>
        <p:spPr/>
        <p:txBody>
          <a:bodyPr/>
          <a:lstStyle/>
          <a:p>
            <a:r>
              <a:rPr lang="he-IL" dirty="0"/>
              <a:t>שאלות? תהיות?</a:t>
            </a:r>
            <a:endParaRPr lang="en-IL" dirty="0"/>
          </a:p>
        </p:txBody>
      </p:sp>
      <p:sp>
        <p:nvSpPr>
          <p:cNvPr id="3" name="Subtitle 2">
            <a:extLst>
              <a:ext uri="{FF2B5EF4-FFF2-40B4-BE49-F238E27FC236}">
                <a16:creationId xmlns:a16="http://schemas.microsoft.com/office/drawing/2014/main" id="{E28DD0FF-F8E6-4794-ABDC-7F35919D183C}"/>
              </a:ext>
            </a:extLst>
          </p:cNvPr>
          <p:cNvSpPr>
            <a:spLocks noGrp="1"/>
          </p:cNvSpPr>
          <p:nvPr>
            <p:ph type="subTitle" idx="1"/>
          </p:nvPr>
        </p:nvSpPr>
        <p:spPr/>
        <p:txBody>
          <a:bodyPr/>
          <a:lstStyle/>
          <a:p>
            <a:pPr rtl="1"/>
            <a:r>
              <a:rPr lang="he-IL" dirty="0"/>
              <a:t>זיכרון, מצביעים לפונקציות, טבלה וירטואלית</a:t>
            </a:r>
            <a:endParaRPr lang="en-IL" dirty="0"/>
          </a:p>
        </p:txBody>
      </p:sp>
    </p:spTree>
    <p:extLst>
      <p:ext uri="{BB962C8B-B14F-4D97-AF65-F5344CB8AC3E}">
        <p14:creationId xmlns:p14="http://schemas.microsoft.com/office/powerpoint/2010/main" val="415191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dirty="0">
                <a:solidFill>
                  <a:schemeClr val="accent1"/>
                </a:solidFill>
              </a:rPr>
              <a:t>פונקציות וירטואליות</a:t>
            </a:r>
            <a:endParaRPr sz="1400" dirty="0">
              <a:solidFill>
                <a:schemeClr val="accent1"/>
              </a:solidFill>
              <a:hlinkClick r:id="rId3" action="ppaction://hlinksldjump">
                <a:extLst>
                  <a:ext uri="{A12FA001-AC4F-418D-AE19-62706E023703}">
                    <ahyp:hlinkClr xmlns:ahyp="http://schemas.microsoft.com/office/drawing/2018/hyperlinkcolor" val="tx"/>
                  </a:ext>
                </a:extLst>
              </a:hlinkClick>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מאחורי הקלעים</a:t>
            </a:r>
            <a:endParaRPr sz="1400" dirty="0">
              <a:solidFill>
                <a:schemeClr val="accent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דריסת פונקציות</a:t>
            </a:r>
            <a:endParaRPr sz="1400" b="1" dirty="0">
              <a:solidFill>
                <a:schemeClr val="tx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2887" y="4061375"/>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237250"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6" idx="6"/>
          </p:cNvCxnSpPr>
          <p:nvPr/>
        </p:nvCxnSpPr>
        <p:spPr>
          <a:xfrm flipH="1">
            <a:off x="5100125" y="4104534"/>
            <a:ext cx="4043878" cy="2533"/>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99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467140" y="1447232"/>
            <a:ext cx="8064000" cy="3118200"/>
          </a:xfrm>
        </p:spPr>
        <p:txBody>
          <a:bodyPr anchor="t"/>
          <a:lstStyle/>
          <a:p>
            <a:pPr>
              <a:lnSpc>
                <a:spcPct val="150000"/>
              </a:lnSpc>
            </a:pPr>
            <a:r>
              <a:rPr lang="he-IL" sz="1800" dirty="0"/>
              <a:t>דומה למנגנון ההסתרה – מאפשרת לממש פונקציות שירשנו בצורה שונה</a:t>
            </a:r>
          </a:p>
          <a:p>
            <a:pPr>
              <a:lnSpc>
                <a:spcPct val="150000"/>
              </a:lnSpc>
            </a:pPr>
            <a:r>
              <a:rPr lang="he-IL" sz="1800" dirty="0"/>
              <a:t>שמות הפונקציות חייבות להיות זהות ולשתיהן </a:t>
            </a:r>
            <a:r>
              <a:rPr lang="he-IL" sz="1800" u="sng" dirty="0"/>
              <a:t>חתימה זהה</a:t>
            </a:r>
            <a:endParaRPr lang="he-IL" sz="1800" dirty="0"/>
          </a:p>
          <a:p>
            <a:pPr>
              <a:lnSpc>
                <a:spcPct val="150000"/>
              </a:lnSpc>
            </a:pPr>
            <a:r>
              <a:rPr lang="he-IL" sz="1800" dirty="0"/>
              <a:t>הפונקציה שאותה יורשים חייבת להיות וירטואלית (</a:t>
            </a:r>
            <a:r>
              <a:rPr lang="en-US" sz="1800" dirty="0">
                <a:solidFill>
                  <a:srgbClr val="0000FF"/>
                </a:solidFill>
                <a:latin typeface="Consolas" panose="020B0609020204030204" pitchFamily="49" charset="0"/>
              </a:rPr>
              <a:t>virtual</a:t>
            </a:r>
            <a:r>
              <a:rPr lang="he-IL" sz="1800" dirty="0"/>
              <a:t>)</a:t>
            </a:r>
          </a:p>
          <a:p>
            <a:pPr>
              <a:lnSpc>
                <a:spcPct val="150000"/>
              </a:lnSpc>
            </a:pPr>
            <a:r>
              <a:rPr lang="he-IL" sz="1800" dirty="0"/>
              <a:t>מנגנון ה- </a:t>
            </a:r>
            <a:r>
              <a:rPr lang="en-US" sz="1800" dirty="0"/>
              <a:t>dynamic binding</a:t>
            </a:r>
            <a:r>
              <a:rPr lang="he-IL" sz="1800" dirty="0"/>
              <a:t> יוודא שתתבצע קריאה לפונקציה המתאימה בזמן ריצה</a:t>
            </a:r>
          </a:p>
          <a:p>
            <a:pPr marL="133350" indent="0">
              <a:lnSpc>
                <a:spcPct val="150000"/>
              </a:lnSpc>
              <a:buNone/>
            </a:pPr>
            <a:endParaRPr lang="he-IL" sz="1800" dirty="0"/>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דריסת פונקציות – </a:t>
            </a:r>
            <a:r>
              <a:rPr lang="en-US" dirty="0"/>
              <a:t>Method Overriding</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8434" name="Picture 2" descr="Austin Powers Steamroller GIF - Austin Powers Steamroller Imminent -  Discover &amp;amp; Share GIFs">
            <a:extLst>
              <a:ext uri="{FF2B5EF4-FFF2-40B4-BE49-F238E27FC236}">
                <a16:creationId xmlns:a16="http://schemas.microsoft.com/office/drawing/2014/main" id="{38A320F7-0E18-4923-BE8A-B7C1786292E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23529" y="3408314"/>
            <a:ext cx="3296941" cy="140120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74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דריסת פונקציות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755448" y="1113539"/>
            <a:ext cx="4024842" cy="2926628"/>
            <a:chOff x="539999" y="2088763"/>
            <a:chExt cx="3445789" cy="2427885"/>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9"/>
              <a:ext cx="3445788" cy="241990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TopStack</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SimpleStack</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Pop()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Push()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bool</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IsEmpty</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const</a:t>
              </a:r>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DebugStack</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TopStack</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Pop()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Push()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a:t>
              </a:r>
              <a:endParaRPr lang="en-US" sz="11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279CA0BA-0D20-4CC0-A8A5-06B8D22F7041}"/>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13409DE9-980F-473F-B354-C96F2DC842FE}"/>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AAAFD50A-8A68-426F-A063-D100308599B4}"/>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444B1CB7-E8A4-4ADA-98BF-DBAFC1418F6D}"/>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2F4469BF-B5E7-428E-9873-6CE4A4655ECC}"/>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A3BA93E2-B6E6-4AB8-840A-BCFF589C0DE3}"/>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065D47BE-5EE2-4879-A3EA-B14FADAE8198}"/>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D1950A90-5894-481D-B816-42A57BE5F3CF}"/>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AE01B26F-F809-49CA-B9C7-2D5B496A11B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74FC9AFF-E998-48C6-9D1B-84E7544D28C1}"/>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EEF65F2F-D124-4AB1-B374-17102191D5E8}"/>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CA18B2B6-5480-4F27-9A99-8A5C7B30BB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56" name="Rectangle 55">
            <a:extLst>
              <a:ext uri="{FF2B5EF4-FFF2-40B4-BE49-F238E27FC236}">
                <a16:creationId xmlns:a16="http://schemas.microsoft.com/office/drawing/2014/main" id="{464AEB7E-A539-470C-A9D8-6DFF9D293A81}"/>
              </a:ext>
            </a:extLst>
          </p:cNvPr>
          <p:cNvSpPr/>
          <p:nvPr/>
        </p:nvSpPr>
        <p:spPr>
          <a:xfrm>
            <a:off x="7072475" y="2257921"/>
            <a:ext cx="1609964" cy="1755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GB" sz="1100" dirty="0">
                <a:solidFill>
                  <a:schemeClr val="accent3"/>
                </a:solidFill>
              </a:rPr>
              <a:t>T</a:t>
            </a:r>
            <a:r>
              <a:rPr lang="en-US" sz="1100" dirty="0" err="1">
                <a:solidFill>
                  <a:schemeClr val="accent3"/>
                </a:solidFill>
              </a:rPr>
              <a:t>opStack</a:t>
            </a:r>
            <a:r>
              <a:rPr lang="en-GB" sz="1100" dirty="0">
                <a:solidFill>
                  <a:schemeClr val="tx1"/>
                </a:solidFill>
              </a:rPr>
              <a:t>::Pop</a:t>
            </a:r>
          </a:p>
        </p:txBody>
      </p:sp>
      <p:sp>
        <p:nvSpPr>
          <p:cNvPr id="57" name="Rectangle 56">
            <a:extLst>
              <a:ext uri="{FF2B5EF4-FFF2-40B4-BE49-F238E27FC236}">
                <a16:creationId xmlns:a16="http://schemas.microsoft.com/office/drawing/2014/main" id="{3AAE8F43-AD9B-4B40-B857-9DCAC513DBAC}"/>
              </a:ext>
            </a:extLst>
          </p:cNvPr>
          <p:cNvSpPr/>
          <p:nvPr/>
        </p:nvSpPr>
        <p:spPr>
          <a:xfrm>
            <a:off x="7072482" y="2448010"/>
            <a:ext cx="1609964" cy="1522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&amp;</a:t>
            </a:r>
            <a:r>
              <a:rPr lang="en-GB" sz="1100" dirty="0">
                <a:solidFill>
                  <a:schemeClr val="accent3"/>
                </a:solidFill>
              </a:rPr>
              <a:t>T</a:t>
            </a:r>
            <a:r>
              <a:rPr lang="en-US" sz="1100" dirty="0" err="1">
                <a:solidFill>
                  <a:schemeClr val="accent3"/>
                </a:solidFill>
              </a:rPr>
              <a:t>opStack</a:t>
            </a:r>
            <a:r>
              <a:rPr lang="en-US" sz="1100" dirty="0">
                <a:solidFill>
                  <a:schemeClr val="accent3"/>
                </a:solidFill>
              </a:rPr>
              <a:t> </a:t>
            </a:r>
            <a:r>
              <a:rPr lang="en-GB" sz="1100" dirty="0">
                <a:solidFill>
                  <a:schemeClr val="tx1"/>
                </a:solidFill>
              </a:rPr>
              <a:t>::Push</a:t>
            </a:r>
          </a:p>
        </p:txBody>
      </p:sp>
      <p:sp>
        <p:nvSpPr>
          <p:cNvPr id="58" name="Rectangle 57">
            <a:extLst>
              <a:ext uri="{FF2B5EF4-FFF2-40B4-BE49-F238E27FC236}">
                <a16:creationId xmlns:a16="http://schemas.microsoft.com/office/drawing/2014/main" id="{A807A97D-2375-437A-8F7A-98D12FB0228F}"/>
              </a:ext>
            </a:extLst>
          </p:cNvPr>
          <p:cNvSpPr/>
          <p:nvPr/>
        </p:nvSpPr>
        <p:spPr>
          <a:xfrm>
            <a:off x="7072500" y="2607783"/>
            <a:ext cx="1609964" cy="1755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GB" sz="1100" dirty="0">
                <a:solidFill>
                  <a:schemeClr val="tx1"/>
                </a:solidFill>
              </a:rPr>
              <a:t>   &amp;</a:t>
            </a:r>
            <a:r>
              <a:rPr lang="en-US" sz="1100" dirty="0" err="1">
                <a:solidFill>
                  <a:schemeClr val="accent3"/>
                </a:solidFill>
              </a:rPr>
              <a:t>TopStack</a:t>
            </a:r>
            <a:r>
              <a:rPr lang="en-GB" sz="1100" dirty="0">
                <a:solidFill>
                  <a:schemeClr val="tx1"/>
                </a:solidFill>
              </a:rPr>
              <a:t>::</a:t>
            </a:r>
            <a:r>
              <a:rPr lang="en-GB" sz="1100" dirty="0" err="1">
                <a:solidFill>
                  <a:schemeClr val="tx1"/>
                </a:solidFill>
              </a:rPr>
              <a:t>IsEmpty</a:t>
            </a:r>
            <a:endParaRPr lang="en-GB" sz="1100" dirty="0">
              <a:solidFill>
                <a:schemeClr val="tx1"/>
              </a:solidFill>
            </a:endParaRPr>
          </a:p>
        </p:txBody>
      </p:sp>
      <p:sp>
        <p:nvSpPr>
          <p:cNvPr id="69" name="TextBox 68">
            <a:extLst>
              <a:ext uri="{FF2B5EF4-FFF2-40B4-BE49-F238E27FC236}">
                <a16:creationId xmlns:a16="http://schemas.microsoft.com/office/drawing/2014/main" id="{CF2B47C3-C0A3-4129-BE4E-0BFC427286AA}"/>
              </a:ext>
            </a:extLst>
          </p:cNvPr>
          <p:cNvSpPr txBox="1"/>
          <p:nvPr/>
        </p:nvSpPr>
        <p:spPr>
          <a:xfrm>
            <a:off x="7035153" y="1999871"/>
            <a:ext cx="1563453" cy="261610"/>
          </a:xfrm>
          <a:prstGeom prst="rect">
            <a:avLst/>
          </a:prstGeom>
          <a:noFill/>
        </p:spPr>
        <p:txBody>
          <a:bodyPr wrap="square">
            <a:spAutoFit/>
          </a:bodyPr>
          <a:lstStyle/>
          <a:p>
            <a:pPr algn="ctr"/>
            <a:r>
              <a:rPr lang="en-US" sz="1050" b="1" dirty="0" err="1"/>
              <a:t>TopStack</a:t>
            </a:r>
            <a:r>
              <a:rPr lang="en-US" sz="1050" b="1" dirty="0"/>
              <a:t> </a:t>
            </a:r>
            <a:r>
              <a:rPr lang="en-US" sz="1050" b="1" dirty="0">
                <a:solidFill>
                  <a:schemeClr val="bg2"/>
                </a:solidFill>
              </a:rPr>
              <a:t>VTABLE</a:t>
            </a:r>
          </a:p>
        </p:txBody>
      </p:sp>
      <p:sp>
        <p:nvSpPr>
          <p:cNvPr id="41" name="Rectangle 40">
            <a:extLst>
              <a:ext uri="{FF2B5EF4-FFF2-40B4-BE49-F238E27FC236}">
                <a16:creationId xmlns:a16="http://schemas.microsoft.com/office/drawing/2014/main" id="{E1150D38-2003-43F7-8C67-4B444715B025}"/>
              </a:ext>
            </a:extLst>
          </p:cNvPr>
          <p:cNvSpPr/>
          <p:nvPr/>
        </p:nvSpPr>
        <p:spPr>
          <a:xfrm>
            <a:off x="5249833" y="2257920"/>
            <a:ext cx="1609964" cy="1755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GB" sz="1100" dirty="0">
                <a:solidFill>
                  <a:schemeClr val="tx1"/>
                </a:solidFill>
              </a:rPr>
              <a:t>   &amp;</a:t>
            </a:r>
            <a:r>
              <a:rPr lang="en-US" sz="1100" dirty="0" err="1">
                <a:solidFill>
                  <a:schemeClr val="accent3"/>
                </a:solidFill>
              </a:rPr>
              <a:t>DebugStack</a:t>
            </a:r>
            <a:r>
              <a:rPr lang="en-GB" sz="1100" dirty="0">
                <a:solidFill>
                  <a:schemeClr val="tx1"/>
                </a:solidFill>
              </a:rPr>
              <a:t>::Pop</a:t>
            </a:r>
          </a:p>
        </p:txBody>
      </p:sp>
      <p:sp>
        <p:nvSpPr>
          <p:cNvPr id="42" name="Rectangle 41">
            <a:extLst>
              <a:ext uri="{FF2B5EF4-FFF2-40B4-BE49-F238E27FC236}">
                <a16:creationId xmlns:a16="http://schemas.microsoft.com/office/drawing/2014/main" id="{34E5FB48-70C8-4A00-A7C8-EE4F382F2F77}"/>
              </a:ext>
            </a:extLst>
          </p:cNvPr>
          <p:cNvSpPr/>
          <p:nvPr/>
        </p:nvSpPr>
        <p:spPr>
          <a:xfrm>
            <a:off x="5249840" y="2451148"/>
            <a:ext cx="1609964" cy="1491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&amp;</a:t>
            </a:r>
            <a:r>
              <a:rPr lang="en-US" sz="1100" dirty="0" err="1">
                <a:solidFill>
                  <a:schemeClr val="accent3"/>
                </a:solidFill>
              </a:rPr>
              <a:t>DebugStack</a:t>
            </a:r>
            <a:r>
              <a:rPr lang="en-US" sz="1100" dirty="0">
                <a:solidFill>
                  <a:schemeClr val="accent3"/>
                </a:solidFill>
              </a:rPr>
              <a:t> </a:t>
            </a:r>
            <a:r>
              <a:rPr lang="en-GB" sz="1100" dirty="0">
                <a:solidFill>
                  <a:schemeClr val="tx1"/>
                </a:solidFill>
              </a:rPr>
              <a:t>::Push</a:t>
            </a:r>
          </a:p>
        </p:txBody>
      </p:sp>
      <p:sp>
        <p:nvSpPr>
          <p:cNvPr id="43" name="Rectangle 42">
            <a:extLst>
              <a:ext uri="{FF2B5EF4-FFF2-40B4-BE49-F238E27FC236}">
                <a16:creationId xmlns:a16="http://schemas.microsoft.com/office/drawing/2014/main" id="{CA4A2790-4855-4F4C-B4B6-158066AE1C3F}"/>
              </a:ext>
            </a:extLst>
          </p:cNvPr>
          <p:cNvSpPr/>
          <p:nvPr/>
        </p:nvSpPr>
        <p:spPr>
          <a:xfrm>
            <a:off x="5249858" y="2607783"/>
            <a:ext cx="1609964" cy="1755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&amp;</a:t>
            </a:r>
            <a:r>
              <a:rPr lang="en-US" sz="1100" dirty="0" err="1">
                <a:solidFill>
                  <a:schemeClr val="accent3"/>
                </a:solidFill>
              </a:rPr>
              <a:t>TopStack</a:t>
            </a:r>
            <a:r>
              <a:rPr lang="en-US" sz="1100" dirty="0">
                <a:solidFill>
                  <a:schemeClr val="accent3"/>
                </a:solidFill>
              </a:rPr>
              <a:t> </a:t>
            </a:r>
            <a:r>
              <a:rPr lang="en-GB" sz="1100" dirty="0">
                <a:solidFill>
                  <a:schemeClr val="tx1"/>
                </a:solidFill>
              </a:rPr>
              <a:t>::</a:t>
            </a:r>
            <a:r>
              <a:rPr lang="en-GB" sz="1100" dirty="0" err="1">
                <a:solidFill>
                  <a:schemeClr val="tx1"/>
                </a:solidFill>
              </a:rPr>
              <a:t>IsEmpty</a:t>
            </a:r>
            <a:endParaRPr lang="en-GB" sz="1100" dirty="0">
              <a:solidFill>
                <a:schemeClr val="tx1"/>
              </a:solidFill>
            </a:endParaRPr>
          </a:p>
        </p:txBody>
      </p:sp>
      <p:sp>
        <p:nvSpPr>
          <p:cNvPr id="44" name="TextBox 43">
            <a:extLst>
              <a:ext uri="{FF2B5EF4-FFF2-40B4-BE49-F238E27FC236}">
                <a16:creationId xmlns:a16="http://schemas.microsoft.com/office/drawing/2014/main" id="{52A992C7-D4AB-4D2D-B0A6-6061D2E7CC72}"/>
              </a:ext>
            </a:extLst>
          </p:cNvPr>
          <p:cNvSpPr txBox="1"/>
          <p:nvPr/>
        </p:nvSpPr>
        <p:spPr>
          <a:xfrm>
            <a:off x="5212511" y="1999871"/>
            <a:ext cx="1563453" cy="261610"/>
          </a:xfrm>
          <a:prstGeom prst="rect">
            <a:avLst/>
          </a:prstGeom>
          <a:noFill/>
        </p:spPr>
        <p:txBody>
          <a:bodyPr wrap="square">
            <a:spAutoFit/>
          </a:bodyPr>
          <a:lstStyle/>
          <a:p>
            <a:pPr algn="ctr"/>
            <a:r>
              <a:rPr lang="en-US" sz="1050" b="1" dirty="0" err="1"/>
              <a:t>DebugStack</a:t>
            </a:r>
            <a:r>
              <a:rPr lang="en-US" sz="1050" b="1" dirty="0"/>
              <a:t> </a:t>
            </a:r>
            <a:r>
              <a:rPr lang="en-US" sz="1050" b="1" dirty="0">
                <a:solidFill>
                  <a:schemeClr val="bg2"/>
                </a:solidFill>
              </a:rPr>
              <a:t>VTABLE</a:t>
            </a:r>
          </a:p>
        </p:txBody>
      </p:sp>
      <p:sp>
        <p:nvSpPr>
          <p:cNvPr id="45" name="Round Diagonal Corner Rectangle 6">
            <a:extLst>
              <a:ext uri="{FF2B5EF4-FFF2-40B4-BE49-F238E27FC236}">
                <a16:creationId xmlns:a16="http://schemas.microsoft.com/office/drawing/2014/main" id="{B9554B37-36D5-4827-BD0E-E3A67B5FDD9B}"/>
              </a:ext>
            </a:extLst>
          </p:cNvPr>
          <p:cNvSpPr/>
          <p:nvPr/>
        </p:nvSpPr>
        <p:spPr>
          <a:xfrm>
            <a:off x="5249833" y="2614794"/>
            <a:ext cx="3432606" cy="159773"/>
          </a:xfrm>
          <a:prstGeom prst="round2DiagRect">
            <a:avLst/>
          </a:prstGeom>
          <a:solidFill>
            <a:schemeClr val="tx2">
              <a:lumMod val="25000"/>
              <a:alpha val="23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3569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דריסת פונקציות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842882" y="1423196"/>
            <a:ext cx="4435866" cy="3024941"/>
            <a:chOff x="539999" y="2088763"/>
            <a:chExt cx="3445789" cy="2509444"/>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9"/>
              <a:ext cx="3445788" cy="2501468"/>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TopStack</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SimpleStack</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Pop() </a:t>
              </a:r>
              <a:r>
                <a:rPr lang="en-US" sz="1100" b="1" dirty="0">
                  <a:solidFill>
                    <a:srgbClr val="0000FF"/>
                  </a:solidFill>
                  <a:latin typeface="Consolas" panose="020B0609020204030204" pitchFamily="49" charset="0"/>
                </a:rPr>
                <a:t>override</a:t>
              </a:r>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Push() </a:t>
              </a:r>
              <a:r>
                <a:rPr lang="en-US" sz="1100" b="1" dirty="0">
                  <a:solidFill>
                    <a:srgbClr val="0000FF"/>
                  </a:solidFill>
                  <a:latin typeface="Consolas" panose="020B0609020204030204" pitchFamily="49" charset="0"/>
                </a:rPr>
                <a:t>override</a:t>
              </a:r>
              <a:r>
                <a:rPr lang="en-US" sz="1100" dirty="0">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bool</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IsEmpty</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const </a:t>
              </a:r>
              <a:r>
                <a:rPr lang="en-US" sz="1100" b="1" dirty="0">
                  <a:solidFill>
                    <a:srgbClr val="0000FF"/>
                  </a:solidFill>
                  <a:latin typeface="Consolas" panose="020B0609020204030204" pitchFamily="49" charset="0"/>
                </a:rPr>
                <a:t>override</a:t>
              </a:r>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DebugStack</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TopStack</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Pop() </a:t>
              </a:r>
              <a:r>
                <a:rPr lang="en-US" sz="1100" b="1" dirty="0">
                  <a:solidFill>
                    <a:srgbClr val="0000FF"/>
                  </a:solidFill>
                  <a:latin typeface="Consolas" panose="020B0609020204030204" pitchFamily="49" charset="0"/>
                </a:rPr>
                <a:t>override</a:t>
              </a:r>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r>
                <a:rPr lang="en-US" sz="1100" dirty="0">
                  <a:solidFill>
                    <a:srgbClr val="0000FF"/>
                  </a:solidFill>
                  <a:latin typeface="Consolas" panose="020B0609020204030204" pitchFamily="49" charset="0"/>
                </a:rPr>
                <a:t>   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Push() </a:t>
              </a:r>
              <a:r>
                <a:rPr lang="en-US" sz="1100" b="1" dirty="0">
                  <a:solidFill>
                    <a:srgbClr val="0000FF"/>
                  </a:solidFill>
                  <a:latin typeface="Consolas" panose="020B0609020204030204" pitchFamily="49" charset="0"/>
                </a:rPr>
                <a:t>override</a:t>
              </a:r>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virtual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foo() </a:t>
              </a:r>
              <a:r>
                <a:rPr lang="en-US" sz="1100" b="1" dirty="0">
                  <a:solidFill>
                    <a:srgbClr val="0000FF"/>
                  </a:solidFill>
                  <a:latin typeface="Consolas" panose="020B0609020204030204" pitchFamily="49" charset="0"/>
                </a:rPr>
                <a:t>override</a:t>
              </a:r>
              <a:r>
                <a:rPr lang="en-US" sz="1100" dirty="0">
                  <a:solidFill>
                    <a:srgbClr val="000000"/>
                  </a:solidFill>
                  <a:latin typeface="Consolas" panose="020B0609020204030204" pitchFamily="49" charset="0"/>
                </a:rPr>
                <a:t> { </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p>
            <a:p>
              <a:pPr algn="l" rtl="0"/>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endParaRPr lang="en-US" sz="11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6" name="Google Shape;202;p19">
            <a:extLst>
              <a:ext uri="{FF2B5EF4-FFF2-40B4-BE49-F238E27FC236}">
                <a16:creationId xmlns:a16="http://schemas.microsoft.com/office/drawing/2014/main" id="{586B8D48-5361-4180-8ECF-CA7D9151F27A}"/>
              </a:ext>
            </a:extLst>
          </p:cNvPr>
          <p:cNvSpPr/>
          <p:nvPr/>
        </p:nvSpPr>
        <p:spPr>
          <a:xfrm>
            <a:off x="8276787" y="103196"/>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3;p19">
            <a:extLst>
              <a:ext uri="{FF2B5EF4-FFF2-40B4-BE49-F238E27FC236}">
                <a16:creationId xmlns:a16="http://schemas.microsoft.com/office/drawing/2014/main" id="{29A3367C-BA03-4D45-81DE-29AA445C4358}"/>
              </a:ext>
            </a:extLst>
          </p:cNvPr>
          <p:cNvSpPr txBox="1">
            <a:spLocks/>
          </p:cNvSpPr>
          <p:nvPr/>
        </p:nvSpPr>
        <p:spPr>
          <a:xfrm>
            <a:off x="8376665" y="69062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עשו ואל תעשו</a:t>
            </a:r>
            <a:endParaRPr lang="he-IL" sz="1200" dirty="0">
              <a:solidFill>
                <a:schemeClr val="accent1"/>
              </a:solidFill>
            </a:endParaRPr>
          </a:p>
        </p:txBody>
      </p:sp>
      <p:grpSp>
        <p:nvGrpSpPr>
          <p:cNvPr id="48" name="קבוצה 275">
            <a:extLst>
              <a:ext uri="{FF2B5EF4-FFF2-40B4-BE49-F238E27FC236}">
                <a16:creationId xmlns:a16="http://schemas.microsoft.com/office/drawing/2014/main" id="{F49F2780-01D5-4A77-A38C-1090FA5A9D15}"/>
              </a:ext>
            </a:extLst>
          </p:cNvPr>
          <p:cNvGrpSpPr/>
          <p:nvPr/>
        </p:nvGrpSpPr>
        <p:grpSpPr>
          <a:xfrm>
            <a:off x="8364415" y="107008"/>
            <a:ext cx="723264" cy="487719"/>
            <a:chOff x="608320" y="1159162"/>
            <a:chExt cx="723264" cy="487719"/>
          </a:xfrm>
        </p:grpSpPr>
        <p:sp>
          <p:nvSpPr>
            <p:cNvPr id="49" name="גרפיקה 269">
              <a:extLst>
                <a:ext uri="{FF2B5EF4-FFF2-40B4-BE49-F238E27FC236}">
                  <a16:creationId xmlns:a16="http://schemas.microsoft.com/office/drawing/2014/main" id="{86F9E755-C5EF-4AE2-BE3E-CEA620DD38F5}"/>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50" name="גרפיקה 269">
              <a:extLst>
                <a:ext uri="{FF2B5EF4-FFF2-40B4-BE49-F238E27FC236}">
                  <a16:creationId xmlns:a16="http://schemas.microsoft.com/office/drawing/2014/main" id="{3EFD2675-234C-4A8C-AC87-4A0518748742}"/>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51" name="גרפיקה 269">
              <a:extLst>
                <a:ext uri="{FF2B5EF4-FFF2-40B4-BE49-F238E27FC236}">
                  <a16:creationId xmlns:a16="http://schemas.microsoft.com/office/drawing/2014/main" id="{E9417BB3-41CF-4C80-A04D-684E4A8652A2}"/>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52" name="גרפיקה 269">
              <a:extLst>
                <a:ext uri="{FF2B5EF4-FFF2-40B4-BE49-F238E27FC236}">
                  <a16:creationId xmlns:a16="http://schemas.microsoft.com/office/drawing/2014/main" id="{88C1AC51-F19E-4958-8A10-860C82DF8D4F}"/>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53" name="גרפיקה 269">
              <a:extLst>
                <a:ext uri="{FF2B5EF4-FFF2-40B4-BE49-F238E27FC236}">
                  <a16:creationId xmlns:a16="http://schemas.microsoft.com/office/drawing/2014/main" id="{99AC0D5D-5B22-4604-8F34-DC4A8600EA2E}"/>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sp>
        <p:nvSpPr>
          <p:cNvPr id="54" name="TextBox 53">
            <a:extLst>
              <a:ext uri="{FF2B5EF4-FFF2-40B4-BE49-F238E27FC236}">
                <a16:creationId xmlns:a16="http://schemas.microsoft.com/office/drawing/2014/main" id="{9EB2A7C5-1579-4257-BB98-3179BE66B818}"/>
              </a:ext>
            </a:extLst>
          </p:cNvPr>
          <p:cNvSpPr txBox="1"/>
          <p:nvPr/>
        </p:nvSpPr>
        <p:spPr>
          <a:xfrm>
            <a:off x="5389597" y="1655318"/>
            <a:ext cx="3382668" cy="2739211"/>
          </a:xfrm>
          <a:prstGeom prst="rect">
            <a:avLst/>
          </a:prstGeom>
          <a:noFill/>
        </p:spPr>
        <p:txBody>
          <a:bodyPr wrap="square">
            <a:spAutoFit/>
          </a:bodyPr>
          <a:lstStyle/>
          <a:p>
            <a:pPr marL="0" indent="0" algn="r" rtl="1">
              <a:buFont typeface="Arial" panose="020B0604020202020204" pitchFamily="34" charset="0"/>
              <a:buNone/>
            </a:pPr>
            <a:r>
              <a:rPr lang="he-IL" sz="1600" dirty="0">
                <a:cs typeface="+mn-cs"/>
              </a:rPr>
              <a:t>המילה השמורה </a:t>
            </a:r>
            <a:r>
              <a:rPr lang="en-US" sz="1600" dirty="0">
                <a:solidFill>
                  <a:srgbClr val="0000FF"/>
                </a:solidFill>
                <a:latin typeface="Consolas" panose="020B0609020204030204" pitchFamily="49" charset="0"/>
              </a:rPr>
              <a:t>override</a:t>
            </a:r>
            <a:br>
              <a:rPr lang="en-US" sz="1600" dirty="0">
                <a:solidFill>
                  <a:srgbClr val="0000FF"/>
                </a:solidFill>
                <a:latin typeface="Consolas" panose="020B0609020204030204" pitchFamily="49" charset="0"/>
              </a:rPr>
            </a:br>
            <a:endParaRPr lang="he-IL" sz="1600" dirty="0">
              <a:solidFill>
                <a:srgbClr val="0000FF"/>
              </a:solidFill>
              <a:latin typeface="Consolas" panose="020B0609020204030204" pitchFamily="49" charset="0"/>
            </a:endParaRPr>
          </a:p>
          <a:p>
            <a:pPr marL="285750" indent="-285750" algn="r" rtl="1">
              <a:buFont typeface="Arial" panose="020B0604020202020204" pitchFamily="34" charset="0"/>
              <a:buChar char="•"/>
            </a:pPr>
            <a:r>
              <a:rPr lang="he-IL" dirty="0">
                <a:cs typeface="+mn-cs"/>
              </a:rPr>
              <a:t>ניתן להוסיף להגדרת פונקציה את המילה השמורה </a:t>
            </a:r>
            <a:r>
              <a:rPr lang="en-US" dirty="0">
                <a:solidFill>
                  <a:srgbClr val="0000FF"/>
                </a:solidFill>
                <a:latin typeface="Consolas" panose="020B0609020204030204" pitchFamily="49" charset="0"/>
              </a:rPr>
              <a:t>override</a:t>
            </a:r>
            <a:r>
              <a:rPr lang="he-IL" dirty="0">
                <a:solidFill>
                  <a:schemeClr val="tx1"/>
                </a:solidFill>
                <a:latin typeface="Consolas" panose="020B0609020204030204" pitchFamily="49" charset="0"/>
              </a:rPr>
              <a:t>.</a:t>
            </a:r>
            <a:br>
              <a:rPr lang="en-US" dirty="0">
                <a:solidFill>
                  <a:srgbClr val="0000FF"/>
                </a:solidFill>
                <a:latin typeface="Consolas" panose="020B0609020204030204" pitchFamily="49" charset="0"/>
              </a:rPr>
            </a:br>
            <a:endParaRPr lang="he-IL" dirty="0">
              <a:solidFill>
                <a:srgbClr val="0000FF"/>
              </a:solidFill>
              <a:latin typeface="Consolas" panose="020B0609020204030204" pitchFamily="49" charset="0"/>
            </a:endParaRPr>
          </a:p>
          <a:p>
            <a:pPr marL="285750" indent="-285750" algn="r" rtl="1">
              <a:buFont typeface="Arial" panose="020B0604020202020204" pitchFamily="34" charset="0"/>
              <a:buChar char="•"/>
            </a:pPr>
            <a:r>
              <a:rPr lang="he-IL" dirty="0">
                <a:cs typeface="+mn-cs"/>
              </a:rPr>
              <a:t>כעושים זאת, הקומפיילר בודק (עוד בשלב הקומפילציה) אם הפונקציה באמת דורסת פונקציה אחרת.</a:t>
            </a:r>
            <a:br>
              <a:rPr lang="en-US" dirty="0">
                <a:cs typeface="+mn-cs"/>
              </a:rPr>
            </a:br>
            <a:endParaRPr lang="en-US" dirty="0">
              <a:cs typeface="+mn-cs"/>
            </a:endParaRPr>
          </a:p>
          <a:p>
            <a:pPr marL="285750" indent="-285750" algn="r" rtl="1">
              <a:buFont typeface="Arial" panose="020B0604020202020204" pitchFamily="34" charset="0"/>
              <a:buChar char="•"/>
            </a:pPr>
            <a:r>
              <a:rPr lang="he-IL" dirty="0">
                <a:cs typeface="+mn-cs"/>
              </a:rPr>
              <a:t>במידה והפונקציה לא דורסת אף פונקציה אחרת תהיה שגיאת קומפילציה.</a:t>
            </a:r>
            <a:br>
              <a:rPr lang="en-US" dirty="0"/>
            </a:br>
            <a:endParaRPr lang="he-IL" dirty="0"/>
          </a:p>
        </p:txBody>
      </p:sp>
      <p:sp>
        <p:nvSpPr>
          <p:cNvPr id="67" name="Freeform 7">
            <a:extLst>
              <a:ext uri="{FF2B5EF4-FFF2-40B4-BE49-F238E27FC236}">
                <a16:creationId xmlns:a16="http://schemas.microsoft.com/office/drawing/2014/main" id="{B6C52EDE-259F-4198-9D42-64F183CCC018}"/>
              </a:ext>
            </a:extLst>
          </p:cNvPr>
          <p:cNvSpPr/>
          <p:nvPr/>
        </p:nvSpPr>
        <p:spPr>
          <a:xfrm>
            <a:off x="2750486" y="4258701"/>
            <a:ext cx="531882" cy="62424"/>
          </a:xfrm>
          <a:custGeom>
            <a:avLst/>
            <a:gdLst>
              <a:gd name="connsiteX0" fmla="*/ 0 w 12754303"/>
              <a:gd name="connsiteY0" fmla="*/ 1119599 h 1119599"/>
              <a:gd name="connsiteX1" fmla="*/ 1277007 w 12754303"/>
              <a:gd name="connsiteY1" fmla="*/ 247 h 1119599"/>
              <a:gd name="connsiteX2" fmla="*/ 2538248 w 12754303"/>
              <a:gd name="connsiteY2" fmla="*/ 1009240 h 1119599"/>
              <a:gd name="connsiteX3" fmla="*/ 4146331 w 12754303"/>
              <a:gd name="connsiteY3" fmla="*/ 79075 h 1119599"/>
              <a:gd name="connsiteX4" fmla="*/ 6117021 w 12754303"/>
              <a:gd name="connsiteY4" fmla="*/ 1009240 h 1119599"/>
              <a:gd name="connsiteX5" fmla="*/ 7126014 w 12754303"/>
              <a:gd name="connsiteY5" fmla="*/ 173668 h 1119599"/>
              <a:gd name="connsiteX6" fmla="*/ 9175531 w 12754303"/>
              <a:gd name="connsiteY6" fmla="*/ 867351 h 1119599"/>
              <a:gd name="connsiteX7" fmla="*/ 10357945 w 12754303"/>
              <a:gd name="connsiteY7" fmla="*/ 205199 h 1119599"/>
              <a:gd name="connsiteX8" fmla="*/ 11839903 w 12754303"/>
              <a:gd name="connsiteY8" fmla="*/ 1103834 h 1119599"/>
              <a:gd name="connsiteX9" fmla="*/ 12754303 w 12754303"/>
              <a:gd name="connsiteY9" fmla="*/ 157902 h 11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4303" h="1119599">
                <a:moveTo>
                  <a:pt x="0" y="1119599"/>
                </a:moveTo>
                <a:cubicBezTo>
                  <a:pt x="426983" y="569119"/>
                  <a:pt x="853966" y="18640"/>
                  <a:pt x="1277007" y="247"/>
                </a:cubicBezTo>
                <a:cubicBezTo>
                  <a:pt x="1700048" y="-18146"/>
                  <a:pt x="2060028" y="996102"/>
                  <a:pt x="2538248" y="1009240"/>
                </a:cubicBezTo>
                <a:cubicBezTo>
                  <a:pt x="3016468" y="1022378"/>
                  <a:pt x="3549869" y="79075"/>
                  <a:pt x="4146331" y="79075"/>
                </a:cubicBezTo>
                <a:cubicBezTo>
                  <a:pt x="4742793" y="79075"/>
                  <a:pt x="5620407" y="993475"/>
                  <a:pt x="6117021" y="1009240"/>
                </a:cubicBezTo>
                <a:cubicBezTo>
                  <a:pt x="6613635" y="1025005"/>
                  <a:pt x="6616262" y="197316"/>
                  <a:pt x="7126014" y="173668"/>
                </a:cubicBezTo>
                <a:cubicBezTo>
                  <a:pt x="7635766" y="150020"/>
                  <a:pt x="8636876" y="862096"/>
                  <a:pt x="9175531" y="867351"/>
                </a:cubicBezTo>
                <a:cubicBezTo>
                  <a:pt x="9714186" y="872606"/>
                  <a:pt x="9913883" y="165785"/>
                  <a:pt x="10357945" y="205199"/>
                </a:cubicBezTo>
                <a:cubicBezTo>
                  <a:pt x="10802007" y="244613"/>
                  <a:pt x="11440510" y="1111717"/>
                  <a:pt x="11839903" y="1103834"/>
                </a:cubicBezTo>
                <a:cubicBezTo>
                  <a:pt x="12239296" y="1095951"/>
                  <a:pt x="12326006" y="136881"/>
                  <a:pt x="12754303" y="157902"/>
                </a:cubicBezTo>
              </a:path>
            </a:pathLst>
          </a:custGeom>
          <a:noFill/>
          <a:ln w="25400">
            <a:solidFill>
              <a:srgbClr val="FF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332;p25">
            <a:extLst>
              <a:ext uri="{FF2B5EF4-FFF2-40B4-BE49-F238E27FC236}">
                <a16:creationId xmlns:a16="http://schemas.microsoft.com/office/drawing/2014/main" id="{CF702736-F568-40B5-AC34-2BF66B209048}"/>
              </a:ext>
            </a:extLst>
          </p:cNvPr>
          <p:cNvSpPr/>
          <p:nvPr/>
        </p:nvSpPr>
        <p:spPr>
          <a:xfrm>
            <a:off x="5174616" y="4215161"/>
            <a:ext cx="2384667" cy="764662"/>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ctr" rtl="1">
              <a:buNone/>
            </a:pPr>
            <a:r>
              <a:rPr lang="he-IL" sz="1200" dirty="0" err="1"/>
              <a:t>התכנית</a:t>
            </a:r>
            <a:r>
              <a:rPr lang="he-IL" sz="1200" dirty="0"/>
              <a:t> לא תתקמפל, הפונקציה </a:t>
            </a:r>
            <a:r>
              <a:rPr lang="en-US" sz="1200" dirty="0"/>
              <a:t>foo</a:t>
            </a:r>
            <a:r>
              <a:rPr lang="he-IL" sz="1200" dirty="0"/>
              <a:t> לא מוגדרת אצל אף אחת ממחלקות הבסיס (</a:t>
            </a:r>
            <a:r>
              <a:rPr lang="en-US" sz="1200" dirty="0" err="1"/>
              <a:t>SimpleStack</a:t>
            </a:r>
            <a:r>
              <a:rPr lang="en-US" sz="1200" dirty="0"/>
              <a:t>, </a:t>
            </a:r>
            <a:r>
              <a:rPr lang="en-US" sz="1200" dirty="0" err="1"/>
              <a:t>TopStack</a:t>
            </a:r>
            <a:r>
              <a:rPr lang="he-IL" sz="1200" dirty="0"/>
              <a:t>)</a:t>
            </a:r>
            <a:endParaRPr lang="en-US" sz="1200" dirty="0"/>
          </a:p>
        </p:txBody>
      </p:sp>
      <p:cxnSp>
        <p:nvCxnSpPr>
          <p:cNvPr id="70" name="Google Shape;333;p25">
            <a:extLst>
              <a:ext uri="{FF2B5EF4-FFF2-40B4-BE49-F238E27FC236}">
                <a16:creationId xmlns:a16="http://schemas.microsoft.com/office/drawing/2014/main" id="{01578C7D-8563-41BF-B019-06BB27B91D8E}"/>
              </a:ext>
            </a:extLst>
          </p:cNvPr>
          <p:cNvCxnSpPr>
            <a:cxnSpLocks/>
            <a:endCxn id="68" idx="1"/>
          </p:cNvCxnSpPr>
          <p:nvPr/>
        </p:nvCxnSpPr>
        <p:spPr>
          <a:xfrm>
            <a:off x="3209508" y="4364260"/>
            <a:ext cx="1965108" cy="233232"/>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57680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852468" y="1095362"/>
            <a:ext cx="7751531" cy="3118200"/>
          </a:xfrm>
        </p:spPr>
        <p:txBody>
          <a:bodyPr anchor="t"/>
          <a:lstStyle/>
          <a:p>
            <a:r>
              <a:rPr lang="he-IL" sz="1600" dirty="0"/>
              <a:t>בפולימורפיזם, המרת אובייקטים (</a:t>
            </a:r>
            <a:r>
              <a:rPr lang="en-US" sz="1600" dirty="0"/>
              <a:t>casting</a:t>
            </a:r>
            <a:r>
              <a:rPr lang="he-IL" sz="1600" dirty="0"/>
              <a:t>) הופכת משמעותית ביותר, היא המאפשרת טיפול בטיפוסים שונים בעזרת ממשק אחיד.</a:t>
            </a:r>
          </a:p>
          <a:p>
            <a:endParaRPr lang="he-IL" sz="1600" dirty="0"/>
          </a:p>
          <a:p>
            <a:r>
              <a:rPr lang="he-IL" sz="1600" dirty="0"/>
              <a:t>המרה של </a:t>
            </a:r>
            <a:r>
              <a:rPr lang="he-IL" sz="1600" b="1" dirty="0"/>
              <a:t>מצביע</a:t>
            </a:r>
            <a:r>
              <a:rPr lang="he-IL" sz="1600" dirty="0"/>
              <a:t> (או </a:t>
            </a:r>
            <a:r>
              <a:rPr lang="en-US" sz="1600" dirty="0"/>
              <a:t>reference</a:t>
            </a:r>
            <a:r>
              <a:rPr lang="he-IL" sz="1600" dirty="0"/>
              <a:t>) של מחלקה יורשת למצביע של מחלקת האב נקראת </a:t>
            </a:r>
            <a:r>
              <a:rPr lang="en-US" sz="1600" dirty="0"/>
              <a:t>Upcasting</a:t>
            </a:r>
            <a:endParaRPr lang="he-IL" sz="1600" dirty="0"/>
          </a:p>
          <a:p>
            <a:endParaRPr lang="he-IL" sz="1600" dirty="0"/>
          </a:p>
          <a:p>
            <a:r>
              <a:rPr lang="he-IL" sz="1600" dirty="0"/>
              <a:t>כאשר מעתיקים אובייקט </a:t>
            </a:r>
            <a:r>
              <a:rPr lang="en-US" sz="1600" b="1" dirty="0"/>
              <a:t>by-value</a:t>
            </a:r>
            <a:r>
              <a:rPr lang="he-IL" sz="1600" dirty="0"/>
              <a:t> ולא כמצביע, פעולת </a:t>
            </a:r>
            <a:r>
              <a:rPr lang="en-US" sz="1600" dirty="0"/>
              <a:t>Upcasting</a:t>
            </a:r>
            <a:r>
              <a:rPr lang="he-IL" sz="1600" dirty="0"/>
              <a:t> תגרום לחיתוך האובייקט.</a:t>
            </a:r>
          </a:p>
          <a:p>
            <a:endParaRPr lang="he-IL" sz="1600" dirty="0"/>
          </a:p>
          <a:p>
            <a:r>
              <a:rPr lang="he-IL" sz="1600" dirty="0"/>
              <a:t>כלומר, </a:t>
            </a:r>
            <a:r>
              <a:rPr lang="he-IL" sz="1600" u="sng" dirty="0"/>
              <a:t>הייצוג בזיכרון יהיה של מחלקת האב</a:t>
            </a:r>
            <a:r>
              <a:rPr lang="he-IL" sz="1600" dirty="0"/>
              <a:t> ואנחנו </a:t>
            </a:r>
            <a:r>
              <a:rPr lang="he-IL" sz="1600" b="1" dirty="0"/>
              <a:t>נאבד את המידע </a:t>
            </a:r>
            <a:r>
              <a:rPr lang="he-IL" sz="1600" dirty="0"/>
              <a:t>הייחודי לאובייקט הבן.</a:t>
            </a:r>
            <a:endParaRPr lang="en-US" sz="1600" dirty="0"/>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חיתוך אובייקטים – </a:t>
            </a:r>
            <a:r>
              <a:rPr lang="en-US" dirty="0"/>
              <a:t>Object Slicing</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3554" name="Picture 2" descr="Slicing an apple with an extremely sharp knife | GIF | Know Your Meme">
            <a:extLst>
              <a:ext uri="{FF2B5EF4-FFF2-40B4-BE49-F238E27FC236}">
                <a16:creationId xmlns:a16="http://schemas.microsoft.com/office/drawing/2014/main" id="{0AF995B5-E8D0-4487-96D3-22D0B633CA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88041" y="3402589"/>
            <a:ext cx="1967918" cy="1456259"/>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87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חיתוך אובייקטים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988075" y="1277579"/>
            <a:ext cx="5167850" cy="3185130"/>
            <a:chOff x="539999" y="2088763"/>
            <a:chExt cx="3445789" cy="2720911"/>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8"/>
              <a:ext cx="3445788" cy="2712936"/>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IsAnyStackEmpty2(</a:t>
              </a:r>
              <a:r>
                <a:rPr lang="en-US" sz="1100" dirty="0" err="1">
                  <a:solidFill>
                    <a:srgbClr val="2B91AF"/>
                  </a:solidFill>
                  <a:latin typeface="Consolas" panose="020B0609020204030204" pitchFamily="49" charset="0"/>
                </a:rPr>
                <a:t>SimpleStack</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stack</a:t>
              </a:r>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copy-by-value!</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bool</a:t>
              </a:r>
              <a:r>
                <a:rPr lang="en-US" sz="1100" dirty="0">
                  <a:solidFill>
                    <a:srgbClr val="000000"/>
                  </a:solidFill>
                  <a:latin typeface="Consolas" panose="020B0609020204030204" pitchFamily="49" charset="0"/>
                </a:rPr>
                <a:t> empty = </a:t>
              </a:r>
              <a:r>
                <a:rPr lang="en-US" sz="1100" dirty="0" err="1">
                  <a:solidFill>
                    <a:srgbClr val="808080"/>
                  </a:solidFill>
                  <a:latin typeface="Consolas" panose="020B0609020204030204" pitchFamily="49" charset="0"/>
                </a:rPr>
                <a:t>stack</a:t>
              </a:r>
              <a:r>
                <a:rPr lang="en-US" sz="1100" dirty="0" err="1">
                  <a:solidFill>
                    <a:srgbClr val="000000"/>
                  </a:solidFill>
                  <a:latin typeface="Consolas" panose="020B0609020204030204" pitchFamily="49" charset="0"/>
                </a:rPr>
                <a:t>.IsEmpty</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cout</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"stack is"</a:t>
              </a:r>
              <a:endParaRPr lang="en-US" sz="1100" dirty="0">
                <a:solidFill>
                  <a:srgbClr val="000000"/>
                </a:solidFill>
                <a:latin typeface="Consolas" panose="020B0609020204030204" pitchFamily="49" charset="0"/>
              </a:endParaRP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(empty ? </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 NOT"</a:t>
              </a:r>
              <a:r>
                <a:rPr lang="en-US" sz="1100" dirty="0">
                  <a:solidFill>
                    <a:srgbClr val="000000"/>
                  </a:solidFill>
                  <a:latin typeface="Consolas" panose="020B0609020204030204" pitchFamily="49" charset="0"/>
                </a:rPr>
                <a:t>)</a:t>
              </a: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 empty"</a:t>
              </a:r>
              <a:endParaRPr lang="en-US" sz="1100" dirty="0">
                <a:solidFill>
                  <a:srgbClr val="000000"/>
                </a:solidFill>
                <a:latin typeface="Consolas" panose="020B0609020204030204" pitchFamily="49" charset="0"/>
              </a:endParaRPr>
            </a:p>
            <a:p>
              <a:pPr algn="l" rtl="0"/>
              <a:r>
                <a:rPr lang="en-US" sz="1100" dirty="0">
                  <a:solidFill>
                    <a:srgbClr val="008080"/>
                  </a:solidFill>
                  <a:latin typeface="Consolas" panose="020B0609020204030204" pitchFamily="49" charset="0"/>
                </a:rPr>
                <a:t>             &lt;&lt;</a:t>
              </a:r>
              <a:r>
                <a:rPr lang="en-US" sz="1100" dirty="0">
                  <a:solidFill>
                    <a:srgbClr val="000000"/>
                  </a:solidFill>
                  <a:latin typeface="Consolas" panose="020B0609020204030204" pitchFamily="49" charset="0"/>
                </a:rPr>
                <a:t> std::</a:t>
              </a:r>
              <a:r>
                <a:rPr lang="en-US" sz="1100" dirty="0" err="1">
                  <a:solidFill>
                    <a:srgbClr val="000000"/>
                  </a:solidFill>
                  <a:latin typeface="Consolas" panose="020B0609020204030204" pitchFamily="49" charset="0"/>
                </a:rPr>
                <a:t>endl</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main()</a:t>
              </a:r>
            </a:p>
            <a:p>
              <a:pPr algn="l" rtl="0"/>
              <a:r>
                <a:rPr lang="en-US" sz="1100" dirty="0">
                  <a:solidFill>
                    <a:srgbClr val="000000"/>
                  </a:solidFill>
                  <a:latin typeface="Consolas" panose="020B0609020204030204" pitchFamily="49" charset="0"/>
                </a:rPr>
                <a:t>{</a:t>
              </a:r>
            </a:p>
            <a:p>
              <a:pPr algn="l" rtl="0"/>
              <a:r>
                <a:rPr lang="en-US" sz="1100" dirty="0">
                  <a:solidFill>
                    <a:srgbClr val="2B91AF"/>
                  </a:solidFill>
                  <a:latin typeface="Consolas" panose="020B0609020204030204" pitchFamily="49" charset="0"/>
                </a:rPr>
                <a:t>   </a:t>
              </a:r>
              <a:r>
                <a:rPr lang="en-US" sz="1100" dirty="0" err="1">
                  <a:solidFill>
                    <a:srgbClr val="2B91AF"/>
                  </a:solidFill>
                  <a:latin typeface="Consolas" panose="020B0609020204030204" pitchFamily="49" charset="0"/>
                </a:rPr>
                <a:t>TopStack</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IsAnyStackEmpty2(</a:t>
              </a:r>
              <a:r>
                <a:rPr lang="en-US" sz="1100" dirty="0" err="1">
                  <a:solidFill>
                    <a:srgbClr val="000000"/>
                  </a:solidFill>
                  <a:latin typeface="Consolas" panose="020B0609020204030204" pitchFamily="49" charset="0"/>
                </a:rPr>
                <a:t>tstack</a:t>
              </a:r>
              <a:r>
                <a:rPr lang="en-US" sz="1100" dirty="0">
                  <a:solidFill>
                    <a:srgbClr val="000000"/>
                  </a:solidFill>
                  <a:latin typeface="Consolas" panose="020B0609020204030204" pitchFamily="49" charset="0"/>
                </a:rPr>
                <a:t>);</a:t>
              </a:r>
            </a:p>
            <a:p>
              <a:pPr algn="l" rtl="0"/>
              <a:r>
                <a:rPr lang="en-US" sz="1100" dirty="0">
                  <a:solidFill>
                    <a:srgbClr val="0000FF"/>
                  </a:solidFill>
                  <a:latin typeface="Consolas" panose="020B0609020204030204" pitchFamily="49" charset="0"/>
                </a:rPr>
                <a:t>   return</a:t>
              </a:r>
              <a:r>
                <a:rPr lang="en-US" sz="1100" dirty="0">
                  <a:solidFill>
                    <a:srgbClr val="000000"/>
                  </a:solidFill>
                  <a:latin typeface="Consolas" panose="020B0609020204030204" pitchFamily="49" charset="0"/>
                </a:rPr>
                <a:t> 0;</a:t>
              </a:r>
            </a:p>
            <a:p>
              <a:pPr algn="l" rtl="0"/>
              <a:r>
                <a:rPr lang="en-US" sz="1100" dirty="0">
                  <a:solidFill>
                    <a:srgbClr val="000000"/>
                  </a:solidFill>
                  <a:latin typeface="Consolas" panose="020B0609020204030204" pitchFamily="49" charset="0"/>
                </a:rPr>
                <a:t>}</a:t>
              </a:r>
              <a:endParaRPr lang="en-US" sz="11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B0383476-70E7-406F-8390-31D56AF2970D}"/>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579819A6-647B-4420-B139-41CE9BB820FD}"/>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167EF070-43E7-4356-997B-CA3DA13EEBB2}"/>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21C5D43E-5680-4E09-A5B3-4ED39ADC745B}"/>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4542B485-31D7-42D9-BD85-E41B96C4F5AD}"/>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C44E215D-0816-4B04-A385-E77DAE8C3334}"/>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6DE31477-CB69-4F3E-AB25-CF2C2DBB84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C95EA82C-4151-4710-8710-52E4533C479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71761429-527D-4D64-BD78-1F6911F34ED6}"/>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4159717D-EE67-43F0-ABDB-89CE013D66B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89730CC2-088B-426A-8CC4-5D01DF7C63A5}"/>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240489A6-2827-4034-8320-DE31F04D6DDF}"/>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41" name="Google Shape;332;p25">
            <a:extLst>
              <a:ext uri="{FF2B5EF4-FFF2-40B4-BE49-F238E27FC236}">
                <a16:creationId xmlns:a16="http://schemas.microsoft.com/office/drawing/2014/main" id="{0B8A5BCC-37F7-41BE-ABBE-E2A2A95E5FD1}"/>
              </a:ext>
            </a:extLst>
          </p:cNvPr>
          <p:cNvSpPr/>
          <p:nvPr/>
        </p:nvSpPr>
        <p:spPr>
          <a:xfrm>
            <a:off x="6496955" y="3161044"/>
            <a:ext cx="2101651" cy="485181"/>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ctr" rtl="1">
              <a:buNone/>
            </a:pPr>
            <a:r>
              <a:rPr lang="he-IL" sz="1200" dirty="0"/>
              <a:t>האובייקט מועבר כעותק, ולא כמצביע/</a:t>
            </a:r>
            <a:r>
              <a:rPr lang="en-US" sz="1200" dirty="0"/>
              <a:t>reference</a:t>
            </a:r>
          </a:p>
        </p:txBody>
      </p:sp>
      <p:cxnSp>
        <p:nvCxnSpPr>
          <p:cNvPr id="42" name="Google Shape;333;p25">
            <a:extLst>
              <a:ext uri="{FF2B5EF4-FFF2-40B4-BE49-F238E27FC236}">
                <a16:creationId xmlns:a16="http://schemas.microsoft.com/office/drawing/2014/main" id="{D43E6708-EAE4-427B-9130-61ACC8D4F966}"/>
              </a:ext>
            </a:extLst>
          </p:cNvPr>
          <p:cNvCxnSpPr>
            <a:cxnSpLocks/>
            <a:endCxn id="41" idx="0"/>
          </p:cNvCxnSpPr>
          <p:nvPr/>
        </p:nvCxnSpPr>
        <p:spPr>
          <a:xfrm>
            <a:off x="4601144" y="2010951"/>
            <a:ext cx="2946637" cy="1150093"/>
          </a:xfrm>
          <a:prstGeom prst="straightConnector1">
            <a:avLst/>
          </a:prstGeom>
          <a:noFill/>
          <a:ln w="19050" cap="flat" cmpd="sng">
            <a:solidFill>
              <a:schemeClr val="accent1"/>
            </a:solidFill>
            <a:prstDash val="solid"/>
            <a:round/>
            <a:headEnd type="none" w="med" len="med"/>
            <a:tailEnd type="none" w="med" len="med"/>
          </a:ln>
        </p:spPr>
      </p:cxnSp>
      <p:cxnSp>
        <p:nvCxnSpPr>
          <p:cNvPr id="43" name="Google Shape;333;p25">
            <a:extLst>
              <a:ext uri="{FF2B5EF4-FFF2-40B4-BE49-F238E27FC236}">
                <a16:creationId xmlns:a16="http://schemas.microsoft.com/office/drawing/2014/main" id="{CFF7D765-F0D3-4CB5-A85D-37AA8DE0AD9E}"/>
              </a:ext>
            </a:extLst>
          </p:cNvPr>
          <p:cNvCxnSpPr>
            <a:cxnSpLocks/>
            <a:endCxn id="41" idx="2"/>
          </p:cNvCxnSpPr>
          <p:nvPr/>
        </p:nvCxnSpPr>
        <p:spPr>
          <a:xfrm flipV="1">
            <a:off x="4142123" y="3646225"/>
            <a:ext cx="3405658" cy="346534"/>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00425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dirty="0">
                <a:solidFill>
                  <a:schemeClr val="accent1"/>
                </a:solidFill>
              </a:rPr>
              <a:t>פונקציות וירטואליות</a:t>
            </a:r>
            <a:endParaRPr sz="1400" dirty="0">
              <a:solidFill>
                <a:schemeClr val="accent1"/>
              </a:solidFill>
              <a:hlinkClick r:id="rId3" action="ppaction://hlinksldjump">
                <a:extLst>
                  <a:ext uri="{A12FA001-AC4F-418D-AE19-62706E023703}">
                    <ahyp:hlinkClr xmlns:ahyp="http://schemas.microsoft.com/office/drawing/2018/hyperlinkcolor" val="tx"/>
                  </a:ext>
                </a:extLst>
              </a:hlinkClick>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מאחורי הקלעים</a:t>
            </a:r>
            <a:endParaRPr sz="1400" dirty="0">
              <a:solidFill>
                <a:schemeClr val="accent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דריסת פונקציות</a:t>
            </a:r>
            <a:endParaRPr sz="1400" dirty="0">
              <a:solidFill>
                <a:schemeClr val="accent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2887" y="4061375"/>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184502" y="4265637"/>
            <a:ext cx="1077567"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46" idx="6"/>
          </p:cNvCxnSpPr>
          <p:nvPr/>
        </p:nvCxnSpPr>
        <p:spPr>
          <a:xfrm flipH="1" flipV="1">
            <a:off x="3759286" y="4103983"/>
            <a:ext cx="5384718" cy="552"/>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50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5E8B-65E5-4992-86F1-237D50942575}"/>
              </a:ext>
            </a:extLst>
          </p:cNvPr>
          <p:cNvSpPr>
            <a:spLocks noGrp="1"/>
          </p:cNvSpPr>
          <p:nvPr>
            <p:ph type="title"/>
          </p:nvPr>
        </p:nvSpPr>
        <p:spPr/>
        <p:txBody>
          <a:bodyPr/>
          <a:lstStyle/>
          <a:p>
            <a:r>
              <a:rPr lang="he-IL" dirty="0"/>
              <a:t>בשיעור הקודם</a:t>
            </a:r>
            <a:endParaRPr lang="en-IL" dirty="0"/>
          </a:p>
        </p:txBody>
      </p:sp>
      <p:sp>
        <p:nvSpPr>
          <p:cNvPr id="3" name="כותרת משנה 2">
            <a:extLst>
              <a:ext uri="{FF2B5EF4-FFF2-40B4-BE49-F238E27FC236}">
                <a16:creationId xmlns:a16="http://schemas.microsoft.com/office/drawing/2014/main" id="{6A1FD394-CAB3-45DB-929E-061D481F12F3}"/>
              </a:ext>
            </a:extLst>
          </p:cNvPr>
          <p:cNvSpPr>
            <a:spLocks noGrp="1"/>
          </p:cNvSpPr>
          <p:nvPr>
            <p:ph type="subTitle" idx="1"/>
          </p:nvPr>
        </p:nvSpPr>
        <p:spPr/>
        <p:txBody>
          <a:bodyPr/>
          <a:lstStyle/>
          <a:p>
            <a:r>
              <a:rPr lang="he-IL" dirty="0"/>
              <a:t>למדנו על מחלקות ואובייקטים</a:t>
            </a:r>
            <a:endParaRPr lang="en-US" dirty="0"/>
          </a:p>
        </p:txBody>
      </p:sp>
      <p:sp>
        <p:nvSpPr>
          <p:cNvPr id="4" name="מציין מיקום טקסט 3">
            <a:extLst>
              <a:ext uri="{FF2B5EF4-FFF2-40B4-BE49-F238E27FC236}">
                <a16:creationId xmlns:a16="http://schemas.microsoft.com/office/drawing/2014/main" id="{E20CEDAE-BB2E-4A13-9446-86B838B25533}"/>
              </a:ext>
            </a:extLst>
          </p:cNvPr>
          <p:cNvSpPr>
            <a:spLocks noGrp="1"/>
          </p:cNvSpPr>
          <p:nvPr>
            <p:ph type="body" idx="2"/>
          </p:nvPr>
        </p:nvSpPr>
        <p:spPr/>
        <p:txBody>
          <a:bodyPr/>
          <a:lstStyle/>
          <a:p>
            <a:r>
              <a:rPr lang="he-IL" dirty="0"/>
              <a:t>הכרנו את עיקרון הירושה שמאפשר שימוש חוזר בקוד</a:t>
            </a:r>
          </a:p>
          <a:p>
            <a:pPr algn="r"/>
            <a:r>
              <a:rPr lang="he-IL" dirty="0"/>
              <a:t>למדנו עקרונות חשובים בהקשר של ירושה כמו הרשאת גישה </a:t>
            </a:r>
            <a:r>
              <a:rPr lang="en-US" dirty="0"/>
              <a:t>Protected</a:t>
            </a:r>
            <a:r>
              <a:rPr lang="he-IL" dirty="0"/>
              <a:t>, הסתרת פונקציות, ירושה מרובה וגם איך נראה הזיכרון של המחלקות היורשות.</a:t>
            </a:r>
          </a:p>
          <a:p>
            <a:r>
              <a:rPr lang="he-IL" dirty="0"/>
              <a:t>בנוסף, בבית למדנו בעצמנו על משתנים ופונקציות סטטיות.</a:t>
            </a:r>
          </a:p>
          <a:p>
            <a:r>
              <a:rPr lang="he-IL" dirty="0"/>
              <a:t>ובתרגיל הבית כתבנו מחלקות צופן עם אלגוריתמים שונים והשתמשנו בירושה כדי לא לכתוב את אותו קוד פעמיים. גם עבדנו מול תרשים מסוג </a:t>
            </a:r>
            <a:r>
              <a:rPr lang="en-US" dirty="0"/>
              <a:t>UML</a:t>
            </a:r>
            <a:r>
              <a:rPr lang="he-IL" dirty="0"/>
              <a:t> שבו נעזר גם בהמשך השנה לפרויקטים אחרים.</a:t>
            </a:r>
          </a:p>
          <a:p>
            <a:pPr algn="r"/>
            <a:r>
              <a:rPr lang="he-IL" dirty="0"/>
              <a:t>היום נלמד את העקרון האחרון במסגרת תכנות מונחה עצמים - פולימורפיזם.</a:t>
            </a:r>
            <a:endParaRPr lang="en-IL" dirty="0"/>
          </a:p>
        </p:txBody>
      </p:sp>
      <p:sp>
        <p:nvSpPr>
          <p:cNvPr id="5" name="כותרת 4">
            <a:extLst>
              <a:ext uri="{FF2B5EF4-FFF2-40B4-BE49-F238E27FC236}">
                <a16:creationId xmlns:a16="http://schemas.microsoft.com/office/drawing/2014/main" id="{7178557B-562D-496A-A34B-D400562D8CDC}"/>
              </a:ext>
            </a:extLst>
          </p:cNvPr>
          <p:cNvSpPr>
            <a:spLocks noGrp="1"/>
          </p:cNvSpPr>
          <p:nvPr>
            <p:ph type="title" idx="3"/>
          </p:nvPr>
        </p:nvSpPr>
        <p:spPr>
          <a:xfrm>
            <a:off x="8357675" y="597366"/>
            <a:ext cx="720000" cy="301800"/>
          </a:xfrm>
        </p:spPr>
        <p:txBody>
          <a:bodyPr/>
          <a:lstStyle/>
          <a:p>
            <a:r>
              <a:rPr lang="he-IL" dirty="0" err="1"/>
              <a:t>רענון</a:t>
            </a:r>
            <a:endParaRPr lang="en-IL" dirty="0"/>
          </a:p>
        </p:txBody>
      </p:sp>
      <p:grpSp>
        <p:nvGrpSpPr>
          <p:cNvPr id="7" name="גרפיקה 288">
            <a:extLst>
              <a:ext uri="{FF2B5EF4-FFF2-40B4-BE49-F238E27FC236}">
                <a16:creationId xmlns:a16="http://schemas.microsoft.com/office/drawing/2014/main" id="{50E145F1-F640-48A1-849A-39D4E4DAD11D}"/>
              </a:ext>
            </a:extLst>
          </p:cNvPr>
          <p:cNvGrpSpPr/>
          <p:nvPr/>
        </p:nvGrpSpPr>
        <p:grpSpPr>
          <a:xfrm>
            <a:off x="8450825" y="97548"/>
            <a:ext cx="557283" cy="569214"/>
            <a:chOff x="5726838" y="2146835"/>
            <a:chExt cx="650434" cy="664359"/>
          </a:xfrm>
        </p:grpSpPr>
        <p:grpSp>
          <p:nvGrpSpPr>
            <p:cNvPr id="8" name="גרפיקה 288">
              <a:extLst>
                <a:ext uri="{FF2B5EF4-FFF2-40B4-BE49-F238E27FC236}">
                  <a16:creationId xmlns:a16="http://schemas.microsoft.com/office/drawing/2014/main" id="{62C92ECE-1C2B-4645-B00A-AA7D1E3F90B1}"/>
                </a:ext>
              </a:extLst>
            </p:cNvPr>
            <p:cNvGrpSpPr/>
            <p:nvPr/>
          </p:nvGrpSpPr>
          <p:grpSpPr>
            <a:xfrm>
              <a:off x="5726838" y="2146835"/>
              <a:ext cx="574065" cy="452281"/>
              <a:chOff x="5726838" y="2146835"/>
              <a:chExt cx="574065" cy="452281"/>
            </a:xfrm>
          </p:grpSpPr>
          <p:sp>
            <p:nvSpPr>
              <p:cNvPr id="12" name="גרפיקה 288">
                <a:extLst>
                  <a:ext uri="{FF2B5EF4-FFF2-40B4-BE49-F238E27FC236}">
                    <a16:creationId xmlns:a16="http://schemas.microsoft.com/office/drawing/2014/main" id="{32F19B4E-350B-49A5-BAEB-123B9E282BDC}"/>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13" name="גרפיקה 288">
                <a:extLst>
                  <a:ext uri="{FF2B5EF4-FFF2-40B4-BE49-F238E27FC236}">
                    <a16:creationId xmlns:a16="http://schemas.microsoft.com/office/drawing/2014/main" id="{61B8C531-B51D-4231-8DA7-BA92BA6E5D48}"/>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9" name="גרפיקה 288">
              <a:extLst>
                <a:ext uri="{FF2B5EF4-FFF2-40B4-BE49-F238E27FC236}">
                  <a16:creationId xmlns:a16="http://schemas.microsoft.com/office/drawing/2014/main" id="{EEC93D04-B6D9-4C63-BF88-0AF1AF504470}"/>
                </a:ext>
              </a:extLst>
            </p:cNvPr>
            <p:cNvGrpSpPr/>
            <p:nvPr/>
          </p:nvGrpSpPr>
          <p:grpSpPr>
            <a:xfrm>
              <a:off x="5801480" y="2358913"/>
              <a:ext cx="575792" cy="452281"/>
              <a:chOff x="5801480" y="2358913"/>
              <a:chExt cx="575792" cy="452281"/>
            </a:xfrm>
          </p:grpSpPr>
          <p:sp>
            <p:nvSpPr>
              <p:cNvPr id="10" name="גרפיקה 288">
                <a:extLst>
                  <a:ext uri="{FF2B5EF4-FFF2-40B4-BE49-F238E27FC236}">
                    <a16:creationId xmlns:a16="http://schemas.microsoft.com/office/drawing/2014/main" id="{6F2EC836-DA8A-432E-B6A3-EFF304DEC826}"/>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11" name="גרפיקה 288">
                <a:extLst>
                  <a:ext uri="{FF2B5EF4-FFF2-40B4-BE49-F238E27FC236}">
                    <a16:creationId xmlns:a16="http://schemas.microsoft.com/office/drawing/2014/main" id="{E0049FBC-6C2D-4C76-869A-7EC26EAAA6E6}"/>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260989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2211422" y="1773829"/>
            <a:ext cx="4721155" cy="1595841"/>
          </a:xfrm>
        </p:spPr>
        <p:txBody>
          <a:bodyPr anchor="t"/>
          <a:lstStyle/>
          <a:p>
            <a:pPr marL="0" indent="0">
              <a:buNone/>
            </a:pPr>
            <a:r>
              <a:rPr lang="he-IL" sz="1800" dirty="0"/>
              <a:t>לעיתים נרצה להצהיר על פונקציה מסוימת בלי להגדיר אותה (לממש אותה).</a:t>
            </a:r>
            <a:br>
              <a:rPr lang="en-US" sz="1800" dirty="0"/>
            </a:br>
            <a:br>
              <a:rPr lang="en-US" sz="1800" dirty="0"/>
            </a:br>
            <a:endParaRPr lang="he-IL" sz="1800" dirty="0"/>
          </a:p>
          <a:p>
            <a:pPr marL="0" indent="0">
              <a:buNone/>
            </a:pPr>
            <a:r>
              <a:rPr lang="he-IL" sz="1800" dirty="0"/>
              <a:t>יחד עם זאת, נרצה לחייב את כל מי שיורש מהמחלקה שלנו לממש את הפונקציה הזאת.</a:t>
            </a:r>
          </a:p>
          <a:p>
            <a:pPr marL="0" indent="0">
              <a:buNone/>
            </a:pPr>
            <a:endParaRPr lang="en-US" sz="1800" dirty="0"/>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פונקציות וירטואליות טהורות</a:t>
            </a:r>
            <a:endParaRPr lang="en-IL" dirty="0"/>
          </a:p>
        </p:txBody>
      </p:sp>
      <p:sp>
        <p:nvSpPr>
          <p:cNvPr id="13" name="Google Shape;190;p19">
            <a:extLst>
              <a:ext uri="{FF2B5EF4-FFF2-40B4-BE49-F238E27FC236}">
                <a16:creationId xmlns:a16="http://schemas.microsoft.com/office/drawing/2014/main" id="{FFD58627-DDFD-4FB6-9C9C-1DF1CA8F0AFC}"/>
              </a:ext>
            </a:extLst>
          </p:cNvPr>
          <p:cNvSpPr/>
          <p:nvPr/>
        </p:nvSpPr>
        <p:spPr>
          <a:xfrm>
            <a:off x="8276865" y="901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7;p19">
            <a:extLst>
              <a:ext uri="{FF2B5EF4-FFF2-40B4-BE49-F238E27FC236}">
                <a16:creationId xmlns:a16="http://schemas.microsoft.com/office/drawing/2014/main" id="{5B25B863-539C-48AB-94C0-DAEC807639D3}"/>
              </a:ext>
            </a:extLst>
          </p:cNvPr>
          <p:cNvSpPr txBox="1">
            <a:spLocks/>
          </p:cNvSpPr>
          <p:nvPr/>
        </p:nvSpPr>
        <p:spPr>
          <a:xfrm>
            <a:off x="8402064" y="66285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מטרה</a:t>
            </a:r>
            <a:endParaRPr lang="he-IL" sz="1200" dirty="0">
              <a:solidFill>
                <a:schemeClr val="accent1"/>
              </a:solidFill>
            </a:endParaRPr>
          </a:p>
        </p:txBody>
      </p:sp>
      <p:grpSp>
        <p:nvGrpSpPr>
          <p:cNvPr id="15" name="קבוצה 164">
            <a:extLst>
              <a:ext uri="{FF2B5EF4-FFF2-40B4-BE49-F238E27FC236}">
                <a16:creationId xmlns:a16="http://schemas.microsoft.com/office/drawing/2014/main" id="{B983D2E7-8E3D-434D-BC0E-53966F6438DB}"/>
              </a:ext>
            </a:extLst>
          </p:cNvPr>
          <p:cNvGrpSpPr/>
          <p:nvPr/>
        </p:nvGrpSpPr>
        <p:grpSpPr>
          <a:xfrm>
            <a:off x="8388243" y="58895"/>
            <a:ext cx="694982" cy="694982"/>
            <a:chOff x="4690570" y="1124070"/>
            <a:chExt cx="694982" cy="694982"/>
          </a:xfrm>
        </p:grpSpPr>
        <p:sp>
          <p:nvSpPr>
            <p:cNvPr id="16" name="גרפיקה 250">
              <a:extLst>
                <a:ext uri="{FF2B5EF4-FFF2-40B4-BE49-F238E27FC236}">
                  <a16:creationId xmlns:a16="http://schemas.microsoft.com/office/drawing/2014/main" id="{7C527978-6F48-49CA-A02E-9EF76B741B5E}"/>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17" name="גרפיקה 250">
              <a:extLst>
                <a:ext uri="{FF2B5EF4-FFF2-40B4-BE49-F238E27FC236}">
                  <a16:creationId xmlns:a16="http://schemas.microsoft.com/office/drawing/2014/main" id="{08B5225D-163B-47B5-9387-9BF3CFB916E3}"/>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18" name="גרפיקה 250">
              <a:extLst>
                <a:ext uri="{FF2B5EF4-FFF2-40B4-BE49-F238E27FC236}">
                  <a16:creationId xmlns:a16="http://schemas.microsoft.com/office/drawing/2014/main" id="{006C6947-387A-4779-B748-72AF0787C94D}"/>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19" name="גרפיקה 250">
              <a:extLst>
                <a:ext uri="{FF2B5EF4-FFF2-40B4-BE49-F238E27FC236}">
                  <a16:creationId xmlns:a16="http://schemas.microsoft.com/office/drawing/2014/main" id="{FE36CDAB-7497-40FB-9EC0-CB245668D602}"/>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20" name="גרפיקה 250">
              <a:extLst>
                <a:ext uri="{FF2B5EF4-FFF2-40B4-BE49-F238E27FC236}">
                  <a16:creationId xmlns:a16="http://schemas.microsoft.com/office/drawing/2014/main" id="{F58D3C31-28D7-4283-A7D9-60ABFB35CE61}"/>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21" name="גרפיקה 250">
              <a:extLst>
                <a:ext uri="{FF2B5EF4-FFF2-40B4-BE49-F238E27FC236}">
                  <a16:creationId xmlns:a16="http://schemas.microsoft.com/office/drawing/2014/main" id="{9B6F7532-3750-473B-974F-A14D80112118}"/>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22" name="גרפיקה 250">
              <a:extLst>
                <a:ext uri="{FF2B5EF4-FFF2-40B4-BE49-F238E27FC236}">
                  <a16:creationId xmlns:a16="http://schemas.microsoft.com/office/drawing/2014/main" id="{263ED9D8-50DB-4FA6-BEC2-4CDF80CA25FC}"/>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23" name="גרפיקה 250">
              <a:extLst>
                <a:ext uri="{FF2B5EF4-FFF2-40B4-BE49-F238E27FC236}">
                  <a16:creationId xmlns:a16="http://schemas.microsoft.com/office/drawing/2014/main" id="{D962674B-BD33-4237-B525-D48F073B1206}"/>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24" name="גרפיקה 250">
              <a:extLst>
                <a:ext uri="{FF2B5EF4-FFF2-40B4-BE49-F238E27FC236}">
                  <a16:creationId xmlns:a16="http://schemas.microsoft.com/office/drawing/2014/main" id="{CD80C3F2-0A33-40F8-A187-2712EA88E908}"/>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830729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2311389" y="1262801"/>
            <a:ext cx="6487401" cy="3118200"/>
          </a:xfrm>
        </p:spPr>
        <p:txBody>
          <a:bodyPr anchor="t"/>
          <a:lstStyle/>
          <a:p>
            <a:pPr marL="0" indent="0">
              <a:buNone/>
            </a:pPr>
            <a:endParaRPr lang="en-US" sz="1600" dirty="0"/>
          </a:p>
          <a:p>
            <a:pPr marL="0" indent="0">
              <a:buNone/>
            </a:pPr>
            <a:endParaRPr lang="he-IL" sz="1600" dirty="0"/>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פונקציות וירטואליות טהורות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2450023" y="1802131"/>
            <a:ext cx="4243954" cy="1651459"/>
            <a:chOff x="539999" y="2088763"/>
            <a:chExt cx="3445789" cy="1319117"/>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7"/>
              <a:ext cx="3445788" cy="1311143"/>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000" dirty="0">
                  <a:solidFill>
                    <a:srgbClr val="0000FF"/>
                  </a:solidFill>
                  <a:latin typeface="Consolas" panose="020B0609020204030204" pitchFamily="49" charset="0"/>
                </a:rPr>
                <a:t>class</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IStack</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a:t>
              </a:r>
            </a:p>
            <a:p>
              <a:pPr algn="l" rtl="0"/>
              <a:r>
                <a:rPr lang="en-US" sz="1000" dirty="0">
                  <a:solidFill>
                    <a:srgbClr val="0000FF"/>
                  </a:solidFill>
                  <a:latin typeface="Consolas" panose="020B0609020204030204" pitchFamily="49" charset="0"/>
                </a:rPr>
                <a:t>public</a:t>
              </a:r>
              <a:r>
                <a:rPr lang="en-US" sz="1000" dirty="0">
                  <a:solidFill>
                    <a:srgbClr val="000000"/>
                  </a:solidFill>
                  <a:latin typeface="Consolas" panose="020B0609020204030204" pitchFamily="49" charset="0"/>
                </a:rPr>
                <a:t>:</a:t>
              </a:r>
            </a:p>
            <a:p>
              <a:pPr algn="l" rtl="0"/>
              <a:r>
                <a:rPr lang="en-US" sz="1000" dirty="0">
                  <a:solidFill>
                    <a:srgbClr val="0000FF"/>
                  </a:solidFill>
                  <a:latin typeface="Consolas" panose="020B0609020204030204" pitchFamily="49" charset="0"/>
                </a:rPr>
                <a:t>   virtual</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Pop() = 0;</a:t>
              </a:r>
            </a:p>
            <a:p>
              <a:pPr algn="l" rtl="0"/>
              <a:r>
                <a:rPr lang="en-US" sz="1000" dirty="0">
                  <a:solidFill>
                    <a:srgbClr val="0000FF"/>
                  </a:solidFill>
                  <a:latin typeface="Consolas" panose="020B0609020204030204" pitchFamily="49" charset="0"/>
                </a:rPr>
                <a:t>   virtual</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Push() = 0;</a:t>
              </a:r>
            </a:p>
            <a:p>
              <a:pPr algn="l" rtl="0"/>
              <a:r>
                <a:rPr lang="en-US" sz="1000" dirty="0">
                  <a:solidFill>
                    <a:srgbClr val="0000FF"/>
                  </a:solidFill>
                  <a:latin typeface="Consolas" panose="020B0609020204030204" pitchFamily="49" charset="0"/>
                </a:rPr>
                <a:t>   virtual</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IsEmpty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 0;</a:t>
              </a:r>
            </a:p>
            <a:p>
              <a:pPr algn="l" rtl="0"/>
              <a:r>
                <a:rPr lang="en-US" sz="1000" dirty="0">
                  <a:solidFill>
                    <a:srgbClr val="000000"/>
                  </a:solidFill>
                  <a:latin typeface="Consolas" panose="020B0609020204030204" pitchFamily="49" charset="0"/>
                </a:rPr>
                <a:t>};</a:t>
              </a:r>
              <a:endParaRPr lang="en-US" sz="10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3" name="Google Shape;191;p19">
            <a:extLst>
              <a:ext uri="{FF2B5EF4-FFF2-40B4-BE49-F238E27FC236}">
                <a16:creationId xmlns:a16="http://schemas.microsoft.com/office/drawing/2014/main" id="{4E0A6371-084D-4516-9FF0-192A8277FB21}"/>
              </a:ext>
            </a:extLst>
          </p:cNvPr>
          <p:cNvSpPr/>
          <p:nvPr/>
        </p:nvSpPr>
        <p:spPr>
          <a:xfrm>
            <a:off x="8270008" y="98874"/>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9;p19">
            <a:extLst>
              <a:ext uri="{FF2B5EF4-FFF2-40B4-BE49-F238E27FC236}">
                <a16:creationId xmlns:a16="http://schemas.microsoft.com/office/drawing/2014/main" id="{26563DBA-BE95-4F97-86B2-69857B6F7040}"/>
              </a:ext>
            </a:extLst>
          </p:cNvPr>
          <p:cNvSpPr txBox="1">
            <a:spLocks/>
          </p:cNvSpPr>
          <p:nvPr/>
        </p:nvSpPr>
        <p:spPr>
          <a:xfrm>
            <a:off x="8362512" y="67155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סינטקס</a:t>
            </a:r>
            <a:endParaRPr lang="he-IL" sz="1200" dirty="0">
              <a:solidFill>
                <a:schemeClr val="accent1"/>
              </a:solidFill>
            </a:endParaRPr>
          </a:p>
        </p:txBody>
      </p:sp>
      <p:grpSp>
        <p:nvGrpSpPr>
          <p:cNvPr id="55" name="קבוצה 175">
            <a:extLst>
              <a:ext uri="{FF2B5EF4-FFF2-40B4-BE49-F238E27FC236}">
                <a16:creationId xmlns:a16="http://schemas.microsoft.com/office/drawing/2014/main" id="{72F428FB-0DFD-42E5-877B-E5B68E6B4BD8}"/>
              </a:ext>
            </a:extLst>
          </p:cNvPr>
          <p:cNvGrpSpPr/>
          <p:nvPr/>
        </p:nvGrpSpPr>
        <p:grpSpPr>
          <a:xfrm>
            <a:off x="8472464" y="109963"/>
            <a:ext cx="544069" cy="582046"/>
            <a:chOff x="3767023" y="1166439"/>
            <a:chExt cx="544069" cy="582046"/>
          </a:xfrm>
        </p:grpSpPr>
        <p:grpSp>
          <p:nvGrpSpPr>
            <p:cNvPr id="56" name="גרפיקה 167">
              <a:extLst>
                <a:ext uri="{FF2B5EF4-FFF2-40B4-BE49-F238E27FC236}">
                  <a16:creationId xmlns:a16="http://schemas.microsoft.com/office/drawing/2014/main" id="{329FD136-4164-45FC-88CF-3F4B6BFB0901}"/>
                </a:ext>
              </a:extLst>
            </p:cNvPr>
            <p:cNvGrpSpPr/>
            <p:nvPr/>
          </p:nvGrpSpPr>
          <p:grpSpPr>
            <a:xfrm>
              <a:off x="3767023" y="1330570"/>
              <a:ext cx="203330" cy="417915"/>
              <a:chOff x="3767023" y="1330570"/>
              <a:chExt cx="203330" cy="417915"/>
            </a:xfrm>
            <a:solidFill>
              <a:schemeClr val="accent1"/>
            </a:solidFill>
          </p:grpSpPr>
          <p:sp>
            <p:nvSpPr>
              <p:cNvPr id="60" name="גרפיקה 167">
                <a:extLst>
                  <a:ext uri="{FF2B5EF4-FFF2-40B4-BE49-F238E27FC236}">
                    <a16:creationId xmlns:a16="http://schemas.microsoft.com/office/drawing/2014/main" id="{A19B5F02-A44B-4C95-90A7-A90F6FA67B47}"/>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61" name="גרפיקה 167">
                <a:extLst>
                  <a:ext uri="{FF2B5EF4-FFF2-40B4-BE49-F238E27FC236}">
                    <a16:creationId xmlns:a16="http://schemas.microsoft.com/office/drawing/2014/main" id="{A9FD4A05-F3FC-4570-B6E5-5F6D027D4DC6}"/>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62" name="גרפיקה 167">
                <a:extLst>
                  <a:ext uri="{FF2B5EF4-FFF2-40B4-BE49-F238E27FC236}">
                    <a16:creationId xmlns:a16="http://schemas.microsoft.com/office/drawing/2014/main" id="{E340797B-309C-4FB9-98E2-72B3A079BBBD}"/>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57" name="גרפיקה 167">
              <a:extLst>
                <a:ext uri="{FF2B5EF4-FFF2-40B4-BE49-F238E27FC236}">
                  <a16:creationId xmlns:a16="http://schemas.microsoft.com/office/drawing/2014/main" id="{1C0D72F1-16B3-46B3-9A87-39BF6F2E7570}"/>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58" name="גרפיקה 167">
              <a:extLst>
                <a:ext uri="{FF2B5EF4-FFF2-40B4-BE49-F238E27FC236}">
                  <a16:creationId xmlns:a16="http://schemas.microsoft.com/office/drawing/2014/main" id="{7C3FCD92-F819-4C69-9713-943A064D23AD}"/>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59" name="גרפיקה 167">
              <a:extLst>
                <a:ext uri="{FF2B5EF4-FFF2-40B4-BE49-F238E27FC236}">
                  <a16:creationId xmlns:a16="http://schemas.microsoft.com/office/drawing/2014/main" id="{DF935644-13EB-4A75-B6F5-57E66625880F}"/>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sp>
        <p:nvSpPr>
          <p:cNvPr id="29" name="TextBox 28">
            <a:extLst>
              <a:ext uri="{FF2B5EF4-FFF2-40B4-BE49-F238E27FC236}">
                <a16:creationId xmlns:a16="http://schemas.microsoft.com/office/drawing/2014/main" id="{9AB42047-FB26-41E4-B749-24DCBDF7EA7A}"/>
              </a:ext>
            </a:extLst>
          </p:cNvPr>
          <p:cNvSpPr txBox="1"/>
          <p:nvPr/>
        </p:nvSpPr>
        <p:spPr>
          <a:xfrm>
            <a:off x="2118751" y="1171944"/>
            <a:ext cx="4906496" cy="307777"/>
          </a:xfrm>
          <a:prstGeom prst="rect">
            <a:avLst/>
          </a:prstGeom>
          <a:noFill/>
        </p:spPr>
        <p:txBody>
          <a:bodyPr wrap="square">
            <a:spAutoFit/>
          </a:bodyPr>
          <a:lstStyle/>
          <a:p>
            <a:pPr marL="0" indent="0" algn="r" rtl="1">
              <a:buFont typeface="Arial" panose="020B0604020202020204" pitchFamily="34" charset="0"/>
              <a:buNone/>
            </a:pPr>
            <a:r>
              <a:rPr lang="he-IL" dirty="0">
                <a:cs typeface="+mn-cs"/>
              </a:rPr>
              <a:t>נעשה זאת ע"י הגדרת פונקציה וירטואלית והוספת </a:t>
            </a:r>
            <a:r>
              <a:rPr lang="en-US" b="1" dirty="0">
                <a:cs typeface="+mn-cs"/>
              </a:rPr>
              <a:t>=0</a:t>
            </a:r>
            <a:r>
              <a:rPr lang="he-IL" b="1" dirty="0">
                <a:cs typeface="+mn-cs"/>
              </a:rPr>
              <a:t> </a:t>
            </a:r>
            <a:r>
              <a:rPr lang="he-IL" dirty="0">
                <a:cs typeface="+mn-cs"/>
              </a:rPr>
              <a:t>(שווה אפס)</a:t>
            </a:r>
            <a:endParaRPr lang="en-US" dirty="0">
              <a:cs typeface="+mn-cs"/>
            </a:endParaRPr>
          </a:p>
        </p:txBody>
      </p:sp>
      <p:sp>
        <p:nvSpPr>
          <p:cNvPr id="30" name="Google Shape;332;p25">
            <a:extLst>
              <a:ext uri="{FF2B5EF4-FFF2-40B4-BE49-F238E27FC236}">
                <a16:creationId xmlns:a16="http://schemas.microsoft.com/office/drawing/2014/main" id="{A91559A1-3874-4343-BC2C-37E31EDABB38}"/>
              </a:ext>
            </a:extLst>
          </p:cNvPr>
          <p:cNvSpPr/>
          <p:nvPr/>
        </p:nvSpPr>
        <p:spPr>
          <a:xfrm>
            <a:off x="6364185" y="3409295"/>
            <a:ext cx="1711992" cy="449197"/>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ctr" rtl="1">
              <a:buNone/>
            </a:pPr>
            <a:r>
              <a:rPr lang="he-IL" sz="1200" dirty="0"/>
              <a:t>קונבנציה שנדבר עליה בהמשך המצגת...</a:t>
            </a:r>
            <a:endParaRPr lang="en-US" sz="1200" dirty="0"/>
          </a:p>
        </p:txBody>
      </p:sp>
      <p:cxnSp>
        <p:nvCxnSpPr>
          <p:cNvPr id="31" name="Google Shape;333;p25">
            <a:extLst>
              <a:ext uri="{FF2B5EF4-FFF2-40B4-BE49-F238E27FC236}">
                <a16:creationId xmlns:a16="http://schemas.microsoft.com/office/drawing/2014/main" id="{B215EE07-CEC2-4BA9-AFE3-2B1F45B9D5C8}"/>
              </a:ext>
            </a:extLst>
          </p:cNvPr>
          <p:cNvCxnSpPr>
            <a:cxnSpLocks/>
            <a:endCxn id="30" idx="0"/>
          </p:cNvCxnSpPr>
          <p:nvPr/>
        </p:nvCxnSpPr>
        <p:spPr>
          <a:xfrm>
            <a:off x="3566524" y="2363729"/>
            <a:ext cx="3653657" cy="1045566"/>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129744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852468" y="1095362"/>
            <a:ext cx="7751531" cy="3118200"/>
          </a:xfrm>
        </p:spPr>
        <p:txBody>
          <a:bodyPr anchor="t"/>
          <a:lstStyle/>
          <a:p>
            <a:pPr marL="285750"/>
            <a:r>
              <a:rPr lang="he-IL" sz="1600" dirty="0"/>
              <a:t>מחלקה בעלת פונקציות וירטואליות טהורות נקראת </a:t>
            </a:r>
            <a:r>
              <a:rPr lang="he-IL" sz="1600" dirty="0">
                <a:solidFill>
                  <a:schemeClr val="accent1"/>
                </a:solidFill>
              </a:rPr>
              <a:t>מחלקה אבסטרקטית</a:t>
            </a:r>
            <a:r>
              <a:rPr lang="he-IL" sz="1600" dirty="0"/>
              <a:t>.</a:t>
            </a:r>
          </a:p>
          <a:p>
            <a:pPr marL="285750"/>
            <a:endParaRPr lang="he-IL" sz="1600" dirty="0"/>
          </a:p>
          <a:p>
            <a:pPr marL="285750"/>
            <a:r>
              <a:rPr lang="he-IL" sz="1600" dirty="0">
                <a:solidFill>
                  <a:schemeClr val="bg2"/>
                </a:solidFill>
              </a:rPr>
              <a:t>לא</a:t>
            </a:r>
            <a:r>
              <a:rPr lang="he-IL" sz="1600" dirty="0"/>
              <a:t> ניתן ליצור מופעים של מחלקה כזו, אבל ניתן לרשת ממנה.</a:t>
            </a:r>
          </a:p>
          <a:p>
            <a:pPr marL="285750"/>
            <a:endParaRPr lang="he-IL" sz="1600" dirty="0"/>
          </a:p>
          <a:p>
            <a:pPr marL="285750"/>
            <a:r>
              <a:rPr lang="he-IL" sz="1600" dirty="0"/>
              <a:t>מנגנון זה מאפשר לנו לאפיין את ההתנהגות של היררכיית מחלקות בלי להגדיר את המימוש שלהן.</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מחלקה </a:t>
            </a:r>
            <a:r>
              <a:rPr lang="he-IL" dirty="0" err="1"/>
              <a:t>אבטרקטית</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3" name="Picture 2" descr="Abstract Base Classes - Python">
            <a:extLst>
              <a:ext uri="{FF2B5EF4-FFF2-40B4-BE49-F238E27FC236}">
                <a16:creationId xmlns:a16="http://schemas.microsoft.com/office/drawing/2014/main" id="{835B8AAF-2C9E-42DF-B9C4-ED131323A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930" y="3031375"/>
            <a:ext cx="2530139" cy="190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256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מחלקה אבסטרקטית</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988075" y="1125960"/>
            <a:ext cx="5167850" cy="3647791"/>
            <a:chOff x="539999" y="2088764"/>
            <a:chExt cx="3445789" cy="3116142"/>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7"/>
              <a:ext cx="3445788" cy="310816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1050" dirty="0">
                  <a:solidFill>
                    <a:srgbClr val="0000FF"/>
                  </a:solidFill>
                  <a:latin typeface="Consolas" panose="020B0609020204030204" pitchFamily="49" charset="0"/>
                </a:rPr>
                <a:t>class</a:t>
              </a:r>
              <a:r>
                <a:rPr lang="en-US" sz="1050" dirty="0">
                  <a:solidFill>
                    <a:srgbClr val="000000"/>
                  </a:solidFill>
                  <a:latin typeface="Consolas" panose="020B0609020204030204" pitchFamily="49" charset="0"/>
                </a:rPr>
                <a:t> </a:t>
              </a:r>
              <a:r>
                <a:rPr lang="en-US" sz="1050" dirty="0">
                  <a:solidFill>
                    <a:srgbClr val="2B91AF"/>
                  </a:solidFill>
                  <a:latin typeface="Consolas" panose="020B0609020204030204" pitchFamily="49" charset="0"/>
                </a:rPr>
                <a:t>Stack</a:t>
              </a:r>
              <a:r>
                <a:rPr lang="en-US" sz="1050" dirty="0">
                  <a:solidFill>
                    <a:srgbClr val="000000"/>
                  </a:solidFill>
                  <a:latin typeface="Consolas" panose="020B0609020204030204" pitchFamily="49" charset="0"/>
                </a:rPr>
                <a:t> : </a:t>
              </a:r>
              <a:r>
                <a:rPr lang="en-US" sz="1050" dirty="0">
                  <a:solidFill>
                    <a:srgbClr val="0000FF"/>
                  </a:solidFill>
                  <a:latin typeface="Consolas" panose="020B0609020204030204" pitchFamily="49" charset="0"/>
                </a:rPr>
                <a:t>public</a:t>
              </a:r>
              <a:r>
                <a:rPr lang="en-US" sz="1050" dirty="0">
                  <a:solidFill>
                    <a:srgbClr val="000000"/>
                  </a:solidFill>
                  <a:latin typeface="Consolas" panose="020B0609020204030204" pitchFamily="49" charset="0"/>
                </a:rPr>
                <a:t> </a:t>
              </a:r>
              <a:r>
                <a:rPr lang="en-US" sz="1050" dirty="0" err="1">
                  <a:solidFill>
                    <a:srgbClr val="2B91AF"/>
                  </a:solidFill>
                  <a:latin typeface="Consolas" panose="020B0609020204030204" pitchFamily="49" charset="0"/>
                </a:rPr>
                <a:t>IStack</a:t>
              </a:r>
              <a:endParaRPr lang="en-US" sz="1050" dirty="0">
                <a:solidFill>
                  <a:srgbClr val="000000"/>
                </a:solidFill>
                <a:latin typeface="Consolas" panose="020B0609020204030204" pitchFamily="49" charset="0"/>
              </a:endParaRPr>
            </a:p>
            <a:p>
              <a:pPr algn="l" rtl="0"/>
              <a:r>
                <a:rPr lang="en-US" sz="1050" dirty="0">
                  <a:solidFill>
                    <a:srgbClr val="000000"/>
                  </a:solidFill>
                  <a:latin typeface="Consolas" panose="020B0609020204030204" pitchFamily="49" charset="0"/>
                </a:rPr>
                <a:t>{</a:t>
              </a:r>
            </a:p>
            <a:p>
              <a:pPr algn="l" rtl="0"/>
              <a:r>
                <a:rPr lang="en-US" sz="1050" dirty="0">
                  <a:solidFill>
                    <a:srgbClr val="0000FF"/>
                  </a:solidFill>
                  <a:latin typeface="Consolas" panose="020B0609020204030204" pitchFamily="49" charset="0"/>
                </a:rPr>
                <a:t>public</a:t>
              </a:r>
              <a:r>
                <a:rPr lang="en-US" sz="1050" dirty="0">
                  <a:solidFill>
                    <a:srgbClr val="000000"/>
                  </a:solidFill>
                  <a:latin typeface="Consolas" panose="020B0609020204030204" pitchFamily="49" charset="0"/>
                </a:rPr>
                <a:t>:</a:t>
              </a:r>
            </a:p>
            <a:p>
              <a:pPr algn="l" rtl="0"/>
              <a:r>
                <a:rPr lang="en-US" sz="1050" dirty="0">
                  <a:solidFill>
                    <a:srgbClr val="000000"/>
                  </a:solidFill>
                  <a:latin typeface="Consolas" panose="020B0609020204030204" pitchFamily="49" charset="0"/>
                </a:rPr>
                <a:t>   Stack() { </a:t>
              </a:r>
              <a:r>
                <a:rPr lang="en-US" sz="1050" dirty="0">
                  <a:solidFill>
                    <a:srgbClr val="008000"/>
                  </a:solidFill>
                  <a:latin typeface="Consolas" panose="020B0609020204030204" pitchFamily="49" charset="0"/>
                </a:rPr>
                <a:t>/*...*/</a:t>
              </a:r>
              <a:r>
                <a:rPr lang="en-US" sz="1050" dirty="0">
                  <a:solidFill>
                    <a:srgbClr val="000000"/>
                  </a:solidFill>
                  <a:latin typeface="Consolas" panose="020B0609020204030204" pitchFamily="49" charset="0"/>
                </a:rPr>
                <a:t> }</a:t>
              </a:r>
            </a:p>
            <a:p>
              <a:pPr algn="l" rtl="0"/>
              <a:r>
                <a:rPr lang="en-US" sz="1050" dirty="0">
                  <a:solidFill>
                    <a:srgbClr val="0000FF"/>
                  </a:solidFill>
                  <a:latin typeface="Consolas" panose="020B0609020204030204" pitchFamily="49" charset="0"/>
                </a:rPr>
                <a:t>   virtual</a:t>
              </a:r>
              <a:r>
                <a:rPr lang="en-US" sz="1050" dirty="0">
                  <a:solidFill>
                    <a:srgbClr val="000000"/>
                  </a:solidFill>
                  <a:latin typeface="Consolas" panose="020B0609020204030204" pitchFamily="49" charset="0"/>
                </a:rPr>
                <a:t> ~Stack() { </a:t>
              </a:r>
              <a:r>
                <a:rPr lang="en-US" sz="1050" dirty="0">
                  <a:solidFill>
                    <a:srgbClr val="008000"/>
                  </a:solidFill>
                  <a:latin typeface="Consolas" panose="020B0609020204030204" pitchFamily="49" charset="0"/>
                </a:rPr>
                <a:t>/*...*/</a:t>
              </a:r>
              <a:r>
                <a:rPr lang="en-US" sz="1050" dirty="0">
                  <a:solidFill>
                    <a:srgbClr val="000000"/>
                  </a:solidFill>
                  <a:latin typeface="Consolas" panose="020B0609020204030204" pitchFamily="49" charset="0"/>
                </a:rPr>
                <a:t> }</a:t>
              </a:r>
            </a:p>
            <a:p>
              <a:pPr algn="l" rtl="0"/>
              <a:endParaRPr lang="en-US" sz="1050" dirty="0">
                <a:solidFill>
                  <a:srgbClr val="000000"/>
                </a:solidFill>
                <a:latin typeface="Consolas" panose="020B0609020204030204" pitchFamily="49" charset="0"/>
              </a:endParaRPr>
            </a:p>
            <a:p>
              <a:pPr algn="l" rtl="0"/>
              <a:r>
                <a:rPr lang="en-US" sz="1050" dirty="0">
                  <a:solidFill>
                    <a:srgbClr val="0000FF"/>
                  </a:solidFill>
                  <a:latin typeface="Consolas" panose="020B0609020204030204" pitchFamily="49" charset="0"/>
                </a:rPr>
                <a:t>   virtual</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void</a:t>
              </a:r>
              <a:r>
                <a:rPr lang="en-US" sz="1050" dirty="0">
                  <a:solidFill>
                    <a:srgbClr val="000000"/>
                  </a:solidFill>
                  <a:latin typeface="Consolas" panose="020B0609020204030204" pitchFamily="49" charset="0"/>
                </a:rPr>
                <a:t> Pop() { </a:t>
              </a:r>
              <a:r>
                <a:rPr lang="en-US" sz="1050" dirty="0">
                  <a:solidFill>
                    <a:srgbClr val="008000"/>
                  </a:solidFill>
                  <a:latin typeface="Consolas" panose="020B0609020204030204" pitchFamily="49" charset="0"/>
                </a:rPr>
                <a:t>/*...*/</a:t>
              </a:r>
              <a:r>
                <a:rPr lang="en-US" sz="1050" dirty="0">
                  <a:solidFill>
                    <a:srgbClr val="000000"/>
                  </a:solidFill>
                  <a:latin typeface="Consolas" panose="020B0609020204030204" pitchFamily="49" charset="0"/>
                </a:rPr>
                <a:t> }</a:t>
              </a:r>
            </a:p>
            <a:p>
              <a:pPr algn="l" rtl="0"/>
              <a:r>
                <a:rPr lang="en-US" sz="1050" dirty="0">
                  <a:solidFill>
                    <a:srgbClr val="0000FF"/>
                  </a:solidFill>
                  <a:latin typeface="Consolas" panose="020B0609020204030204" pitchFamily="49" charset="0"/>
                </a:rPr>
                <a:t>   virtual</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void</a:t>
              </a:r>
              <a:r>
                <a:rPr lang="en-US" sz="1050" dirty="0">
                  <a:solidFill>
                    <a:srgbClr val="000000"/>
                  </a:solidFill>
                  <a:latin typeface="Consolas" panose="020B0609020204030204" pitchFamily="49" charset="0"/>
                </a:rPr>
                <a:t> Push() { </a:t>
              </a:r>
              <a:r>
                <a:rPr lang="en-US" sz="1050" dirty="0">
                  <a:solidFill>
                    <a:srgbClr val="008000"/>
                  </a:solidFill>
                  <a:latin typeface="Consolas" panose="020B0609020204030204" pitchFamily="49" charset="0"/>
                </a:rPr>
                <a:t>/*...*/</a:t>
              </a:r>
              <a:r>
                <a:rPr lang="en-US" sz="1050" dirty="0">
                  <a:solidFill>
                    <a:srgbClr val="000000"/>
                  </a:solidFill>
                  <a:latin typeface="Consolas" panose="020B0609020204030204" pitchFamily="49" charset="0"/>
                </a:rPr>
                <a:t> }</a:t>
              </a:r>
            </a:p>
            <a:p>
              <a:pPr algn="l" rtl="0"/>
              <a:r>
                <a:rPr lang="en-US" sz="1050" dirty="0">
                  <a:solidFill>
                    <a:srgbClr val="0000FF"/>
                  </a:solidFill>
                  <a:latin typeface="Consolas" panose="020B0609020204030204" pitchFamily="49" charset="0"/>
                </a:rPr>
                <a:t>   virtual</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bool</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IsEmpty</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const</a:t>
              </a:r>
              <a:r>
                <a:rPr lang="en-US" sz="1050" dirty="0">
                  <a:solidFill>
                    <a:srgbClr val="000000"/>
                  </a:solidFill>
                  <a:latin typeface="Consolas" panose="020B0609020204030204" pitchFamily="49" charset="0"/>
                </a:rPr>
                <a:t> { </a:t>
              </a:r>
              <a:r>
                <a:rPr lang="en-US" sz="1050" dirty="0">
                  <a:solidFill>
                    <a:srgbClr val="008000"/>
                  </a:solidFill>
                  <a:latin typeface="Consolas" panose="020B0609020204030204" pitchFamily="49" charset="0"/>
                </a:rPr>
                <a:t>/*...*/</a:t>
              </a:r>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a:t>
              </a:r>
            </a:p>
            <a:p>
              <a:pPr algn="l" rtl="0"/>
              <a:endParaRPr lang="en-US" sz="1050" dirty="0">
                <a:solidFill>
                  <a:srgbClr val="000000"/>
                </a:solidFill>
                <a:latin typeface="Consolas" panose="020B0609020204030204" pitchFamily="49" charset="0"/>
              </a:endParaRPr>
            </a:p>
            <a:p>
              <a:pPr algn="l" rtl="0"/>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main()</a:t>
              </a:r>
            </a:p>
            <a:p>
              <a:pPr algn="l" rtl="0"/>
              <a:r>
                <a:rPr lang="en-US" sz="1050" dirty="0">
                  <a:solidFill>
                    <a:srgbClr val="000000"/>
                  </a:solidFill>
                  <a:latin typeface="Consolas" panose="020B0609020204030204" pitchFamily="49" charset="0"/>
                </a:rPr>
                <a:t>{</a:t>
              </a:r>
            </a:p>
            <a:p>
              <a:pPr algn="l" rtl="0"/>
              <a:r>
                <a:rPr lang="en-US" sz="1050" dirty="0">
                  <a:solidFill>
                    <a:srgbClr val="2B91AF"/>
                  </a:solidFill>
                  <a:latin typeface="Consolas" panose="020B0609020204030204" pitchFamily="49" charset="0"/>
                </a:rPr>
                <a:t>   </a:t>
              </a:r>
              <a:r>
                <a:rPr lang="en-US" sz="1050" dirty="0" err="1">
                  <a:solidFill>
                    <a:srgbClr val="2B91AF"/>
                  </a:solidFill>
                  <a:latin typeface="Consolas" panose="020B0609020204030204" pitchFamily="49" charset="0"/>
                </a:rPr>
                <a:t>IStack</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istack</a:t>
              </a:r>
              <a:r>
                <a:rPr lang="en-US" sz="1050" dirty="0">
                  <a:solidFill>
                    <a:srgbClr val="000000"/>
                  </a:solidFill>
                  <a:latin typeface="Consolas" panose="020B0609020204030204" pitchFamily="49" charset="0"/>
                </a:rPr>
                <a:t>;</a:t>
              </a:r>
              <a:r>
                <a:rPr lang="he-IL"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error: cannot instantiate abstract class</a:t>
              </a:r>
              <a:br>
                <a:rPr lang="en-US" sz="1050" dirty="0">
                  <a:solidFill>
                    <a:srgbClr val="000000"/>
                  </a:solidFill>
                  <a:latin typeface="Consolas" panose="020B0609020204030204" pitchFamily="49" charset="0"/>
                </a:rPr>
              </a:br>
              <a:endParaRPr lang="en-US" sz="1050" dirty="0">
                <a:solidFill>
                  <a:srgbClr val="000000"/>
                </a:solidFill>
                <a:latin typeface="Consolas" panose="020B0609020204030204" pitchFamily="49" charset="0"/>
              </a:endParaRPr>
            </a:p>
            <a:p>
              <a:pPr algn="l" rtl="0"/>
              <a:r>
                <a:rPr lang="en-US" sz="1050" dirty="0">
                  <a:solidFill>
                    <a:srgbClr val="2B91AF"/>
                  </a:solidFill>
                  <a:latin typeface="Consolas" panose="020B0609020204030204" pitchFamily="49" charset="0"/>
                </a:rPr>
                <a:t>   Stack</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stack</a:t>
              </a:r>
              <a:r>
                <a:rPr lang="en-US" sz="1050" dirty="0">
                  <a:solidFill>
                    <a:srgbClr val="000000"/>
                  </a:solidFill>
                  <a:latin typeface="Consolas" panose="020B0609020204030204" pitchFamily="49" charset="0"/>
                </a:rPr>
                <a:t>;</a:t>
              </a:r>
            </a:p>
            <a:p>
              <a:pPr algn="l" rtl="0"/>
              <a:endParaRPr lang="en-US" sz="1050" dirty="0">
                <a:solidFill>
                  <a:srgbClr val="000000"/>
                </a:solidFill>
                <a:latin typeface="Consolas" panose="020B0609020204030204" pitchFamily="49" charset="0"/>
              </a:endParaRPr>
            </a:p>
            <a:p>
              <a:pPr algn="l" rtl="0"/>
              <a:r>
                <a:rPr lang="en-US" sz="1050" dirty="0">
                  <a:solidFill>
                    <a:srgbClr val="0000FF"/>
                  </a:solidFill>
                  <a:latin typeface="Consolas" panose="020B0609020204030204" pitchFamily="49" charset="0"/>
                </a:rPr>
                <a:t>   return</a:t>
              </a:r>
              <a:r>
                <a:rPr lang="en-US" sz="1050" dirty="0">
                  <a:solidFill>
                    <a:srgbClr val="000000"/>
                  </a:solidFill>
                  <a:latin typeface="Consolas" panose="020B0609020204030204" pitchFamily="49" charset="0"/>
                </a:rPr>
                <a:t> 0;</a:t>
              </a:r>
            </a:p>
            <a:p>
              <a:pPr algn="l" rtl="0"/>
              <a:r>
                <a:rPr lang="en-US" sz="1050" dirty="0">
                  <a:solidFill>
                    <a:srgbClr val="000000"/>
                  </a:solidFill>
                  <a:latin typeface="Consolas" panose="020B0609020204030204" pitchFamily="49" charset="0"/>
                </a:rPr>
                <a:t>}</a:t>
              </a:r>
              <a:endParaRPr lang="en-US" sz="105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4"/>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9" name="Google Shape;187;p19">
            <a:extLst>
              <a:ext uri="{FF2B5EF4-FFF2-40B4-BE49-F238E27FC236}">
                <a16:creationId xmlns:a16="http://schemas.microsoft.com/office/drawing/2014/main" id="{B0383476-70E7-406F-8390-31D56AF2970D}"/>
              </a:ext>
            </a:extLst>
          </p:cNvPr>
          <p:cNvSpPr/>
          <p:nvPr/>
        </p:nvSpPr>
        <p:spPr>
          <a:xfrm>
            <a:off x="8282104" y="107602"/>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4;p19">
            <a:extLst>
              <a:ext uri="{FF2B5EF4-FFF2-40B4-BE49-F238E27FC236}">
                <a16:creationId xmlns:a16="http://schemas.microsoft.com/office/drawing/2014/main" id="{579819A6-647B-4420-B139-41CE9BB820FD}"/>
              </a:ext>
            </a:extLst>
          </p:cNvPr>
          <p:cNvSpPr txBox="1">
            <a:spLocks/>
          </p:cNvSpPr>
          <p:nvPr/>
        </p:nvSpPr>
        <p:spPr>
          <a:xfrm>
            <a:off x="8404318" y="68028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31" name="קבוצה 21">
            <a:extLst>
              <a:ext uri="{FF2B5EF4-FFF2-40B4-BE49-F238E27FC236}">
                <a16:creationId xmlns:a16="http://schemas.microsoft.com/office/drawing/2014/main" id="{167EF070-43E7-4356-997B-CA3DA13EEBB2}"/>
              </a:ext>
            </a:extLst>
          </p:cNvPr>
          <p:cNvGrpSpPr/>
          <p:nvPr/>
        </p:nvGrpSpPr>
        <p:grpSpPr>
          <a:xfrm>
            <a:off x="8350944" y="111201"/>
            <a:ext cx="609420" cy="608962"/>
            <a:chOff x="7651226" y="1100170"/>
            <a:chExt cx="609420" cy="608962"/>
          </a:xfrm>
        </p:grpSpPr>
        <p:sp>
          <p:nvSpPr>
            <p:cNvPr id="32" name="גרפיקה 2">
              <a:extLst>
                <a:ext uri="{FF2B5EF4-FFF2-40B4-BE49-F238E27FC236}">
                  <a16:creationId xmlns:a16="http://schemas.microsoft.com/office/drawing/2014/main" id="{21C5D43E-5680-4E09-A5B3-4ED39ADC745B}"/>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33" name="גרפיקה 2">
              <a:extLst>
                <a:ext uri="{FF2B5EF4-FFF2-40B4-BE49-F238E27FC236}">
                  <a16:creationId xmlns:a16="http://schemas.microsoft.com/office/drawing/2014/main" id="{4542B485-31D7-42D9-BD85-E41B96C4F5AD}"/>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34" name="גרפיקה 2">
              <a:extLst>
                <a:ext uri="{FF2B5EF4-FFF2-40B4-BE49-F238E27FC236}">
                  <a16:creationId xmlns:a16="http://schemas.microsoft.com/office/drawing/2014/main" id="{C44E215D-0816-4B04-A385-E77DAE8C3334}"/>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35" name="גרפיקה 2">
              <a:extLst>
                <a:ext uri="{FF2B5EF4-FFF2-40B4-BE49-F238E27FC236}">
                  <a16:creationId xmlns:a16="http://schemas.microsoft.com/office/drawing/2014/main" id="{6DE31477-CB69-4F3E-AB25-CF2C2DBB843C}"/>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36" name="גרפיקה 2">
              <a:extLst>
                <a:ext uri="{FF2B5EF4-FFF2-40B4-BE49-F238E27FC236}">
                  <a16:creationId xmlns:a16="http://schemas.microsoft.com/office/drawing/2014/main" id="{C95EA82C-4151-4710-8710-52E4533C4795}"/>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37" name="גרפיקה 2">
              <a:extLst>
                <a:ext uri="{FF2B5EF4-FFF2-40B4-BE49-F238E27FC236}">
                  <a16:creationId xmlns:a16="http://schemas.microsoft.com/office/drawing/2014/main" id="{71761429-527D-4D64-BD78-1F6911F34ED6}"/>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38" name="גרפיקה 2">
              <a:extLst>
                <a:ext uri="{FF2B5EF4-FFF2-40B4-BE49-F238E27FC236}">
                  <a16:creationId xmlns:a16="http://schemas.microsoft.com/office/drawing/2014/main" id="{4159717D-EE67-43F0-ABDB-89CE013D66B4}"/>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39" name="גרפיקה 2">
              <a:extLst>
                <a:ext uri="{FF2B5EF4-FFF2-40B4-BE49-F238E27FC236}">
                  <a16:creationId xmlns:a16="http://schemas.microsoft.com/office/drawing/2014/main" id="{89730CC2-088B-426A-8CC4-5D01DF7C63A5}"/>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40" name="גרפיקה 2">
              <a:extLst>
                <a:ext uri="{FF2B5EF4-FFF2-40B4-BE49-F238E27FC236}">
                  <a16:creationId xmlns:a16="http://schemas.microsoft.com/office/drawing/2014/main" id="{240489A6-2827-4034-8320-DE31F04D6DDF}"/>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41" name="Google Shape;332;p25">
            <a:extLst>
              <a:ext uri="{FF2B5EF4-FFF2-40B4-BE49-F238E27FC236}">
                <a16:creationId xmlns:a16="http://schemas.microsoft.com/office/drawing/2014/main" id="{0B8A5BCC-37F7-41BE-ABBE-E2A2A95E5FD1}"/>
              </a:ext>
            </a:extLst>
          </p:cNvPr>
          <p:cNvSpPr/>
          <p:nvPr/>
        </p:nvSpPr>
        <p:spPr>
          <a:xfrm>
            <a:off x="6249293" y="4297903"/>
            <a:ext cx="2216779" cy="680802"/>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ctr" rtl="1">
              <a:buNone/>
            </a:pPr>
            <a:r>
              <a:rPr lang="he-IL" sz="1050" dirty="0"/>
              <a:t>אחת או יותר מהפונקציות </a:t>
            </a:r>
            <a:r>
              <a:rPr lang="he-IL" sz="1050" dirty="0" err="1"/>
              <a:t>הוירטואליות</a:t>
            </a:r>
            <a:r>
              <a:rPr lang="he-IL" sz="1050" dirty="0"/>
              <a:t> הטהורות לא ממומשת אצל המחלקה. לכן לא ניתן ליצור מופע של המחלקה</a:t>
            </a:r>
            <a:endParaRPr lang="en-US" sz="1050" dirty="0"/>
          </a:p>
        </p:txBody>
      </p:sp>
      <p:cxnSp>
        <p:nvCxnSpPr>
          <p:cNvPr id="42" name="Google Shape;333;p25">
            <a:extLst>
              <a:ext uri="{FF2B5EF4-FFF2-40B4-BE49-F238E27FC236}">
                <a16:creationId xmlns:a16="http://schemas.microsoft.com/office/drawing/2014/main" id="{D43E6708-EAE4-427B-9130-61ACC8D4F966}"/>
              </a:ext>
            </a:extLst>
          </p:cNvPr>
          <p:cNvCxnSpPr>
            <a:cxnSpLocks/>
            <a:endCxn id="41" idx="0"/>
          </p:cNvCxnSpPr>
          <p:nvPr/>
        </p:nvCxnSpPr>
        <p:spPr>
          <a:xfrm>
            <a:off x="3264153" y="3949042"/>
            <a:ext cx="4093530" cy="348861"/>
          </a:xfrm>
          <a:prstGeom prst="straightConnector1">
            <a:avLst/>
          </a:prstGeom>
          <a:noFill/>
          <a:ln w="19050" cap="flat" cmpd="sng">
            <a:solidFill>
              <a:schemeClr val="accent1"/>
            </a:solidFill>
            <a:prstDash val="solid"/>
            <a:round/>
            <a:headEnd type="none" w="med" len="med"/>
            <a:tailEnd type="none" w="med" len="med"/>
          </a:ln>
        </p:spPr>
      </p:cxnSp>
      <p:sp>
        <p:nvSpPr>
          <p:cNvPr id="44" name="Freeform 7">
            <a:extLst>
              <a:ext uri="{FF2B5EF4-FFF2-40B4-BE49-F238E27FC236}">
                <a16:creationId xmlns:a16="http://schemas.microsoft.com/office/drawing/2014/main" id="{9C7C0019-D687-4189-89EC-8AC4FA5B7198}"/>
              </a:ext>
            </a:extLst>
          </p:cNvPr>
          <p:cNvSpPr/>
          <p:nvPr/>
        </p:nvSpPr>
        <p:spPr>
          <a:xfrm>
            <a:off x="2932638" y="3883774"/>
            <a:ext cx="415305" cy="45719"/>
          </a:xfrm>
          <a:custGeom>
            <a:avLst/>
            <a:gdLst>
              <a:gd name="connsiteX0" fmla="*/ 0 w 12754303"/>
              <a:gd name="connsiteY0" fmla="*/ 1119599 h 1119599"/>
              <a:gd name="connsiteX1" fmla="*/ 1277007 w 12754303"/>
              <a:gd name="connsiteY1" fmla="*/ 247 h 1119599"/>
              <a:gd name="connsiteX2" fmla="*/ 2538248 w 12754303"/>
              <a:gd name="connsiteY2" fmla="*/ 1009240 h 1119599"/>
              <a:gd name="connsiteX3" fmla="*/ 4146331 w 12754303"/>
              <a:gd name="connsiteY3" fmla="*/ 79075 h 1119599"/>
              <a:gd name="connsiteX4" fmla="*/ 6117021 w 12754303"/>
              <a:gd name="connsiteY4" fmla="*/ 1009240 h 1119599"/>
              <a:gd name="connsiteX5" fmla="*/ 7126014 w 12754303"/>
              <a:gd name="connsiteY5" fmla="*/ 173668 h 1119599"/>
              <a:gd name="connsiteX6" fmla="*/ 9175531 w 12754303"/>
              <a:gd name="connsiteY6" fmla="*/ 867351 h 1119599"/>
              <a:gd name="connsiteX7" fmla="*/ 10357945 w 12754303"/>
              <a:gd name="connsiteY7" fmla="*/ 205199 h 1119599"/>
              <a:gd name="connsiteX8" fmla="*/ 11839903 w 12754303"/>
              <a:gd name="connsiteY8" fmla="*/ 1103834 h 1119599"/>
              <a:gd name="connsiteX9" fmla="*/ 12754303 w 12754303"/>
              <a:gd name="connsiteY9" fmla="*/ 157902 h 111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4303" h="1119599">
                <a:moveTo>
                  <a:pt x="0" y="1119599"/>
                </a:moveTo>
                <a:cubicBezTo>
                  <a:pt x="426983" y="569119"/>
                  <a:pt x="853966" y="18640"/>
                  <a:pt x="1277007" y="247"/>
                </a:cubicBezTo>
                <a:cubicBezTo>
                  <a:pt x="1700048" y="-18146"/>
                  <a:pt x="2060028" y="996102"/>
                  <a:pt x="2538248" y="1009240"/>
                </a:cubicBezTo>
                <a:cubicBezTo>
                  <a:pt x="3016468" y="1022378"/>
                  <a:pt x="3549869" y="79075"/>
                  <a:pt x="4146331" y="79075"/>
                </a:cubicBezTo>
                <a:cubicBezTo>
                  <a:pt x="4742793" y="79075"/>
                  <a:pt x="5620407" y="993475"/>
                  <a:pt x="6117021" y="1009240"/>
                </a:cubicBezTo>
                <a:cubicBezTo>
                  <a:pt x="6613635" y="1025005"/>
                  <a:pt x="6616262" y="197316"/>
                  <a:pt x="7126014" y="173668"/>
                </a:cubicBezTo>
                <a:cubicBezTo>
                  <a:pt x="7635766" y="150020"/>
                  <a:pt x="8636876" y="862096"/>
                  <a:pt x="9175531" y="867351"/>
                </a:cubicBezTo>
                <a:cubicBezTo>
                  <a:pt x="9714186" y="872606"/>
                  <a:pt x="9913883" y="165785"/>
                  <a:pt x="10357945" y="205199"/>
                </a:cubicBezTo>
                <a:cubicBezTo>
                  <a:pt x="10802007" y="244613"/>
                  <a:pt x="11440510" y="1111717"/>
                  <a:pt x="11839903" y="1103834"/>
                </a:cubicBezTo>
                <a:cubicBezTo>
                  <a:pt x="12239296" y="1095951"/>
                  <a:pt x="12326006" y="136881"/>
                  <a:pt x="12754303" y="157902"/>
                </a:cubicBezTo>
              </a:path>
            </a:pathLst>
          </a:custGeom>
          <a:noFill/>
          <a:ln w="25400">
            <a:solidFill>
              <a:srgbClr val="FF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קבוצה 314">
            <a:extLst>
              <a:ext uri="{FF2B5EF4-FFF2-40B4-BE49-F238E27FC236}">
                <a16:creationId xmlns:a16="http://schemas.microsoft.com/office/drawing/2014/main" id="{EE90507A-D20C-4E35-9EDD-BBBEC4FA8633}"/>
              </a:ext>
            </a:extLst>
          </p:cNvPr>
          <p:cNvGrpSpPr/>
          <p:nvPr/>
        </p:nvGrpSpPr>
        <p:grpSpPr>
          <a:xfrm>
            <a:off x="8031215" y="3830755"/>
            <a:ext cx="601555" cy="601022"/>
            <a:chOff x="2710084" y="2163649"/>
            <a:chExt cx="601555" cy="601022"/>
          </a:xfrm>
        </p:grpSpPr>
        <p:sp>
          <p:nvSpPr>
            <p:cNvPr id="46" name="גרפיקה 310">
              <a:extLst>
                <a:ext uri="{FF2B5EF4-FFF2-40B4-BE49-F238E27FC236}">
                  <a16:creationId xmlns:a16="http://schemas.microsoft.com/office/drawing/2014/main" id="{DBDB80E5-898C-4491-9BC7-FCE3754C8632}"/>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47" name="גרפיקה 310">
              <a:extLst>
                <a:ext uri="{FF2B5EF4-FFF2-40B4-BE49-F238E27FC236}">
                  <a16:creationId xmlns:a16="http://schemas.microsoft.com/office/drawing/2014/main" id="{D3807A7B-8E39-45AE-B75E-660204FEECF9}"/>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48" name="גרפיקה 310">
              <a:extLst>
                <a:ext uri="{FF2B5EF4-FFF2-40B4-BE49-F238E27FC236}">
                  <a16:creationId xmlns:a16="http://schemas.microsoft.com/office/drawing/2014/main" id="{1C2323DD-560F-42F7-A170-FE35B986EA94}"/>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grpSp>
        <p:nvGrpSpPr>
          <p:cNvPr id="49" name="Google Shape;364;p28">
            <a:extLst>
              <a:ext uri="{FF2B5EF4-FFF2-40B4-BE49-F238E27FC236}">
                <a16:creationId xmlns:a16="http://schemas.microsoft.com/office/drawing/2014/main" id="{ED7C49C1-A10F-43DB-96F2-B260371B347D}"/>
              </a:ext>
            </a:extLst>
          </p:cNvPr>
          <p:cNvGrpSpPr/>
          <p:nvPr/>
        </p:nvGrpSpPr>
        <p:grpSpPr>
          <a:xfrm>
            <a:off x="138832" y="173585"/>
            <a:ext cx="1814823" cy="1177792"/>
            <a:chOff x="539996" y="2181088"/>
            <a:chExt cx="4089393" cy="2899519"/>
          </a:xfrm>
        </p:grpSpPr>
        <p:sp>
          <p:nvSpPr>
            <p:cNvPr id="50" name="Google Shape;365;p28">
              <a:extLst>
                <a:ext uri="{FF2B5EF4-FFF2-40B4-BE49-F238E27FC236}">
                  <a16:creationId xmlns:a16="http://schemas.microsoft.com/office/drawing/2014/main" id="{7E0F40FC-7DB7-4BD8-B989-79637C6CBC7F}"/>
                </a:ext>
              </a:extLst>
            </p:cNvPr>
            <p:cNvSpPr/>
            <p:nvPr/>
          </p:nvSpPr>
          <p:spPr>
            <a:xfrm>
              <a:off x="539996" y="2181088"/>
              <a:ext cx="4089393" cy="2899519"/>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600" dirty="0">
                  <a:solidFill>
                    <a:srgbClr val="0000FF"/>
                  </a:solidFill>
                  <a:latin typeface="Consolas" panose="020B0609020204030204" pitchFamily="49" charset="0"/>
                </a:rPr>
                <a:t>class</a:t>
              </a:r>
              <a:r>
                <a:rPr lang="en-US" sz="600" dirty="0">
                  <a:solidFill>
                    <a:srgbClr val="000000"/>
                  </a:solidFill>
                  <a:latin typeface="Consolas" panose="020B0609020204030204" pitchFamily="49" charset="0"/>
                </a:rPr>
                <a:t> </a:t>
              </a:r>
              <a:r>
                <a:rPr lang="en-US" sz="600" dirty="0" err="1">
                  <a:solidFill>
                    <a:srgbClr val="2B91AF"/>
                  </a:solidFill>
                  <a:latin typeface="Consolas" panose="020B0609020204030204" pitchFamily="49" charset="0"/>
                </a:rPr>
                <a:t>IStack</a:t>
              </a:r>
              <a:endParaRPr lang="en-US" sz="600" dirty="0">
                <a:solidFill>
                  <a:srgbClr val="000000"/>
                </a:solidFill>
                <a:latin typeface="Consolas" panose="020B0609020204030204" pitchFamily="49" charset="0"/>
              </a:endParaRPr>
            </a:p>
            <a:p>
              <a:pPr algn="l" rtl="0"/>
              <a:r>
                <a:rPr lang="en-US" sz="600" dirty="0">
                  <a:solidFill>
                    <a:srgbClr val="000000"/>
                  </a:solidFill>
                  <a:latin typeface="Consolas" panose="020B0609020204030204" pitchFamily="49" charset="0"/>
                </a:rPr>
                <a:t>{</a:t>
              </a:r>
            </a:p>
            <a:p>
              <a:pPr algn="l" rtl="0"/>
              <a:r>
                <a:rPr lang="en-US" sz="600" dirty="0">
                  <a:solidFill>
                    <a:srgbClr val="0000FF"/>
                  </a:solidFill>
                  <a:latin typeface="Consolas" panose="020B0609020204030204" pitchFamily="49" charset="0"/>
                </a:rPr>
                <a:t>public</a:t>
              </a:r>
              <a:r>
                <a:rPr lang="en-US" sz="600" dirty="0">
                  <a:solidFill>
                    <a:srgbClr val="000000"/>
                  </a:solidFill>
                  <a:latin typeface="Consolas" panose="020B0609020204030204" pitchFamily="49" charset="0"/>
                </a:rPr>
                <a:t>:</a:t>
              </a:r>
            </a:p>
            <a:p>
              <a:pPr algn="l" rtl="0"/>
              <a:r>
                <a:rPr lang="en-US" sz="600" dirty="0">
                  <a:solidFill>
                    <a:srgbClr val="0000FF"/>
                  </a:solidFill>
                  <a:latin typeface="Consolas" panose="020B0609020204030204" pitchFamily="49" charset="0"/>
                </a:rPr>
                <a:t>   virtual</a:t>
              </a:r>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void</a:t>
              </a:r>
              <a:r>
                <a:rPr lang="en-US" sz="600" dirty="0">
                  <a:solidFill>
                    <a:srgbClr val="000000"/>
                  </a:solidFill>
                  <a:latin typeface="Consolas" panose="020B0609020204030204" pitchFamily="49" charset="0"/>
                </a:rPr>
                <a:t> Pop() = 0;</a:t>
              </a:r>
            </a:p>
            <a:p>
              <a:pPr algn="l" rtl="0"/>
              <a:r>
                <a:rPr lang="en-US" sz="600" dirty="0">
                  <a:solidFill>
                    <a:srgbClr val="0000FF"/>
                  </a:solidFill>
                  <a:latin typeface="Consolas" panose="020B0609020204030204" pitchFamily="49" charset="0"/>
                </a:rPr>
                <a:t>   virtual</a:t>
              </a:r>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void</a:t>
              </a:r>
              <a:r>
                <a:rPr lang="en-US" sz="600" dirty="0">
                  <a:solidFill>
                    <a:srgbClr val="000000"/>
                  </a:solidFill>
                  <a:latin typeface="Consolas" panose="020B0609020204030204" pitchFamily="49" charset="0"/>
                </a:rPr>
                <a:t> Push() = 0;</a:t>
              </a:r>
            </a:p>
            <a:p>
              <a:pPr algn="l" rtl="0"/>
              <a:r>
                <a:rPr lang="en-US" sz="600" dirty="0">
                  <a:solidFill>
                    <a:srgbClr val="0000FF"/>
                  </a:solidFill>
                  <a:latin typeface="Consolas" panose="020B0609020204030204" pitchFamily="49" charset="0"/>
                </a:rPr>
                <a:t>   virtual</a:t>
              </a:r>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bool</a:t>
              </a:r>
              <a:r>
                <a:rPr lang="en-US" sz="600" dirty="0">
                  <a:solidFill>
                    <a:srgbClr val="000000"/>
                  </a:solidFill>
                  <a:latin typeface="Consolas" panose="020B0609020204030204" pitchFamily="49" charset="0"/>
                </a:rPr>
                <a:t> </a:t>
              </a:r>
              <a:r>
                <a:rPr lang="en-US" sz="600" dirty="0" err="1">
                  <a:solidFill>
                    <a:srgbClr val="000000"/>
                  </a:solidFill>
                  <a:latin typeface="Consolas" panose="020B0609020204030204" pitchFamily="49" charset="0"/>
                </a:rPr>
                <a:t>IsEmpty</a:t>
              </a:r>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const</a:t>
              </a:r>
              <a:r>
                <a:rPr lang="en-US" sz="600" dirty="0">
                  <a:solidFill>
                    <a:srgbClr val="000000"/>
                  </a:solidFill>
                  <a:latin typeface="Consolas" panose="020B0609020204030204" pitchFamily="49" charset="0"/>
                </a:rPr>
                <a:t> = 0;</a:t>
              </a:r>
            </a:p>
            <a:p>
              <a:pPr algn="l" rtl="0"/>
              <a:r>
                <a:rPr lang="en-US" sz="600" dirty="0">
                  <a:solidFill>
                    <a:srgbClr val="000000"/>
                  </a:solidFill>
                  <a:latin typeface="Consolas" panose="020B0609020204030204" pitchFamily="49" charset="0"/>
                </a:rPr>
                <a:t>};</a:t>
              </a:r>
              <a:endParaRPr lang="en-US" sz="600" dirty="0"/>
            </a:p>
          </p:txBody>
        </p:sp>
        <p:sp>
          <p:nvSpPr>
            <p:cNvPr id="51" name="Google Shape;366;p28">
              <a:extLst>
                <a:ext uri="{FF2B5EF4-FFF2-40B4-BE49-F238E27FC236}">
                  <a16:creationId xmlns:a16="http://schemas.microsoft.com/office/drawing/2014/main" id="{DD69EBA2-2F13-45B8-A1AC-C0D062C173EA}"/>
                </a:ext>
              </a:extLst>
            </p:cNvPr>
            <p:cNvSpPr/>
            <p:nvPr/>
          </p:nvSpPr>
          <p:spPr>
            <a:xfrm>
              <a:off x="539998" y="2192262"/>
              <a:ext cx="4089391" cy="386805"/>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 name="Google Shape;367;p28">
              <a:extLst>
                <a:ext uri="{FF2B5EF4-FFF2-40B4-BE49-F238E27FC236}">
                  <a16:creationId xmlns:a16="http://schemas.microsoft.com/office/drawing/2014/main" id="{D70511F0-E54E-4A79-BD81-9D2AE7887F8F}"/>
                </a:ext>
              </a:extLst>
            </p:cNvPr>
            <p:cNvSpPr/>
            <p:nvPr/>
          </p:nvSpPr>
          <p:spPr>
            <a:xfrm>
              <a:off x="718744" y="2290843"/>
              <a:ext cx="89064"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 name="Google Shape;368;p28">
              <a:extLst>
                <a:ext uri="{FF2B5EF4-FFF2-40B4-BE49-F238E27FC236}">
                  <a16:creationId xmlns:a16="http://schemas.microsoft.com/office/drawing/2014/main" id="{0A9C5BF6-17D6-4B85-87D5-FA0AA6BD9F64}"/>
                </a:ext>
              </a:extLst>
            </p:cNvPr>
            <p:cNvSpPr/>
            <p:nvPr/>
          </p:nvSpPr>
          <p:spPr>
            <a:xfrm>
              <a:off x="893919" y="2290843"/>
              <a:ext cx="89064"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 name="Google Shape;369;p28">
              <a:extLst>
                <a:ext uri="{FF2B5EF4-FFF2-40B4-BE49-F238E27FC236}">
                  <a16:creationId xmlns:a16="http://schemas.microsoft.com/office/drawing/2014/main" id="{6948B693-510C-4C6D-948C-2FD0EF8CC206}"/>
                </a:ext>
              </a:extLst>
            </p:cNvPr>
            <p:cNvSpPr/>
            <p:nvPr/>
          </p:nvSpPr>
          <p:spPr>
            <a:xfrm>
              <a:off x="1069093" y="2290843"/>
              <a:ext cx="89064"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744637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852468" y="1095362"/>
            <a:ext cx="7751531" cy="3118200"/>
          </a:xfrm>
        </p:spPr>
        <p:txBody>
          <a:bodyPr anchor="t"/>
          <a:lstStyle/>
          <a:p>
            <a:pPr marL="0" indent="0">
              <a:buNone/>
            </a:pPr>
            <a:r>
              <a:rPr lang="he-IL" sz="1600" dirty="0"/>
              <a:t>ממשק (</a:t>
            </a:r>
            <a:r>
              <a:rPr lang="en-US" sz="1600" dirty="0"/>
              <a:t>Interface</a:t>
            </a:r>
            <a:r>
              <a:rPr lang="he-IL" sz="1600" dirty="0"/>
              <a:t>) מתאר את ההתנהגות של מחלקה ללא כל מימוש ספציפי. </a:t>
            </a:r>
            <a:br>
              <a:rPr lang="en-US" sz="1600" dirty="0"/>
            </a:br>
            <a:r>
              <a:rPr lang="he-IL" sz="1600" dirty="0"/>
              <a:t>כלומר, מגדיר רק את חתימת הפונקציות שעל מחלקה יורשת לממש.</a:t>
            </a:r>
          </a:p>
          <a:p>
            <a:pPr marL="0" indent="0">
              <a:buNone/>
            </a:pPr>
            <a:endParaRPr lang="en-US" sz="1600" dirty="0"/>
          </a:p>
          <a:p>
            <a:pPr marL="0" indent="0">
              <a:buNone/>
            </a:pPr>
            <a:r>
              <a:rPr lang="he-IL" sz="1600" dirty="0"/>
              <a:t>ב- </a:t>
            </a:r>
            <a:r>
              <a:rPr lang="en-US" sz="1600" dirty="0"/>
              <a:t>C++</a:t>
            </a:r>
            <a:r>
              <a:rPr lang="he-IL" sz="1600" dirty="0"/>
              <a:t> אין תכונה של ממשקים, אבל באמצעות מחלקות אבסטרקטיות נוכל לחקות את אותה פונקציונליות.</a:t>
            </a:r>
            <a:endParaRPr lang="en-US" sz="1600" dirty="0"/>
          </a:p>
          <a:p>
            <a:pPr marL="0" indent="0">
              <a:buNone/>
            </a:pPr>
            <a:endParaRPr lang="en-US" sz="1600" dirty="0"/>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ממשקים - </a:t>
            </a:r>
            <a:r>
              <a:rPr lang="en-US" dirty="0"/>
              <a:t>Interfaces</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9702" name="Picture 6">
            <a:extLst>
              <a:ext uri="{FF2B5EF4-FFF2-40B4-BE49-F238E27FC236}">
                <a16:creationId xmlns:a16="http://schemas.microsoft.com/office/drawing/2014/main" id="{1CBE727B-3538-456E-9763-25FA8BBF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608" y="2694271"/>
            <a:ext cx="1520783" cy="170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860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dirty="0">
                <a:solidFill>
                  <a:schemeClr val="accent1"/>
                </a:solidFill>
              </a:rPr>
              <a:t>פונקציות וירטואליות</a:t>
            </a:r>
            <a:endParaRPr sz="1400" dirty="0">
              <a:solidFill>
                <a:schemeClr val="accent1"/>
              </a:solidFill>
              <a:hlinkClick r:id="rId3" action="ppaction://hlinksldjump">
                <a:extLst>
                  <a:ext uri="{A12FA001-AC4F-418D-AE19-62706E023703}">
                    <ahyp:hlinkClr xmlns:ahyp="http://schemas.microsoft.com/office/drawing/2018/hyperlinkcolor" val="tx"/>
                  </a:ext>
                </a:extLst>
              </a:hlinkClick>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מאחורי הקלעים</a:t>
            </a:r>
            <a:endParaRPr sz="1400" dirty="0">
              <a:solidFill>
                <a:schemeClr val="accent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דריסת פונקציות</a:t>
            </a:r>
            <a:endParaRPr sz="1400" dirty="0">
              <a:solidFill>
                <a:schemeClr val="accent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3344"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184502" y="4265637"/>
            <a:ext cx="1077567"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p:cNvCxnSpPr>
          <p:nvPr/>
        </p:nvCxnSpPr>
        <p:spPr>
          <a:xfrm flipH="1" flipV="1">
            <a:off x="2395344" y="4106917"/>
            <a:ext cx="6748662" cy="4764"/>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353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696233" y="1368859"/>
            <a:ext cx="7751531" cy="1363682"/>
          </a:xfrm>
        </p:spPr>
        <p:txBody>
          <a:bodyPr anchor="t"/>
          <a:lstStyle/>
          <a:p>
            <a:pPr marL="285750"/>
            <a:r>
              <a:rPr lang="he-IL" sz="1600" dirty="0"/>
              <a:t>הצבה של המילה השמורה </a:t>
            </a:r>
            <a:r>
              <a:rPr lang="en-US" sz="1600" dirty="0">
                <a:solidFill>
                  <a:srgbClr val="0000FF"/>
                </a:solidFill>
                <a:latin typeface="Consolas" panose="020B0609020204030204" pitchFamily="49" charset="0"/>
              </a:rPr>
              <a:t>virtual</a:t>
            </a:r>
            <a:r>
              <a:rPr lang="he-IL" sz="1600" dirty="0"/>
              <a:t> לפני הרשאות הגישה מגדירה ירושה וירטואלית</a:t>
            </a:r>
          </a:p>
          <a:p>
            <a:pPr marL="285750"/>
            <a:endParaRPr lang="he-IL" sz="1600" dirty="0"/>
          </a:p>
          <a:p>
            <a:pPr marL="285750"/>
            <a:r>
              <a:rPr lang="he-IL" sz="1600" dirty="0"/>
              <a:t>משמעותה היא כי אם מחלקה אחת יורשת משתי מחלקות והן בתורן יורשות ממחלקה אחת אזי המחלקה היורשת את שתיהן תכיל רק עותק אחד שלהן</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ירושה וירטואלית</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33796" name="Picture 4">
            <a:extLst>
              <a:ext uri="{FF2B5EF4-FFF2-40B4-BE49-F238E27FC236}">
                <a16:creationId xmlns:a16="http://schemas.microsoft.com/office/drawing/2014/main" id="{539A0982-C60F-4D45-8FB4-BF744526D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608" y="2732541"/>
            <a:ext cx="3308780" cy="181402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956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66AFB-F2A3-4F0D-BD05-3677EADA46F5}"/>
              </a:ext>
            </a:extLst>
          </p:cNvPr>
          <p:cNvSpPr>
            <a:spLocks noGrp="1"/>
          </p:cNvSpPr>
          <p:nvPr>
            <p:ph type="body" idx="1"/>
          </p:nvPr>
        </p:nvSpPr>
        <p:spPr>
          <a:xfrm>
            <a:off x="474425" y="1181191"/>
            <a:ext cx="8064000" cy="3533400"/>
          </a:xfrm>
        </p:spPr>
        <p:txBody>
          <a:bodyPr anchor="t"/>
          <a:lstStyle/>
          <a:p>
            <a:pPr marL="133350" indent="0">
              <a:buNone/>
            </a:pPr>
            <a:r>
              <a:rPr lang="he-IL" sz="1800" dirty="0"/>
              <a:t>ירושה וירטואלית מונעת את בעיית היהלום...</a:t>
            </a:r>
          </a:p>
          <a:p>
            <a:endParaRPr lang="en-IL" sz="1800" dirty="0"/>
          </a:p>
        </p:txBody>
      </p:sp>
      <p:sp>
        <p:nvSpPr>
          <p:cNvPr id="3" name="Title 2">
            <a:extLst>
              <a:ext uri="{FF2B5EF4-FFF2-40B4-BE49-F238E27FC236}">
                <a16:creationId xmlns:a16="http://schemas.microsoft.com/office/drawing/2014/main" id="{D6FDBE4A-5395-4ECB-9838-98D1EF4F3FD0}"/>
              </a:ext>
            </a:extLst>
          </p:cNvPr>
          <p:cNvSpPr>
            <a:spLocks noGrp="1"/>
          </p:cNvSpPr>
          <p:nvPr>
            <p:ph type="title"/>
          </p:nvPr>
        </p:nvSpPr>
        <p:spPr/>
        <p:txBody>
          <a:bodyPr/>
          <a:lstStyle/>
          <a:p>
            <a:r>
              <a:rPr lang="he-IL" dirty="0"/>
              <a:t>בעיית היהלום</a:t>
            </a:r>
            <a:endParaRPr lang="en-IL" dirty="0"/>
          </a:p>
        </p:txBody>
      </p:sp>
      <p:pic>
        <p:nvPicPr>
          <p:cNvPr id="4" name="Graphic 3" descr="Diamond">
            <a:extLst>
              <a:ext uri="{FF2B5EF4-FFF2-40B4-BE49-F238E27FC236}">
                <a16:creationId xmlns:a16="http://schemas.microsoft.com/office/drawing/2014/main" id="{3341F8B1-A916-47BA-ABCA-CE7A222D67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754590">
            <a:off x="23281" y="-9761"/>
            <a:ext cx="1207477" cy="1207477"/>
          </a:xfrm>
          <a:prstGeom prst="rect">
            <a:avLst/>
          </a:prstGeom>
        </p:spPr>
      </p:pic>
      <p:pic>
        <p:nvPicPr>
          <p:cNvPr id="5" name="Graphic 4" descr="Diamond">
            <a:extLst>
              <a:ext uri="{FF2B5EF4-FFF2-40B4-BE49-F238E27FC236}">
                <a16:creationId xmlns:a16="http://schemas.microsoft.com/office/drawing/2014/main" id="{3561A073-A9D0-41D0-BAEF-A516ED5FF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562617">
            <a:off x="7648071" y="4095379"/>
            <a:ext cx="1207477" cy="1207477"/>
          </a:xfrm>
          <a:prstGeom prst="rect">
            <a:avLst/>
          </a:prstGeom>
        </p:spPr>
      </p:pic>
      <p:grpSp>
        <p:nvGrpSpPr>
          <p:cNvPr id="6" name="Google Shape;364;p28">
            <a:extLst>
              <a:ext uri="{FF2B5EF4-FFF2-40B4-BE49-F238E27FC236}">
                <a16:creationId xmlns:a16="http://schemas.microsoft.com/office/drawing/2014/main" id="{0B49C1CE-187C-4107-AEF8-8D1D42E05818}"/>
              </a:ext>
            </a:extLst>
          </p:cNvPr>
          <p:cNvGrpSpPr/>
          <p:nvPr/>
        </p:nvGrpSpPr>
        <p:grpSpPr>
          <a:xfrm>
            <a:off x="1988075" y="1609226"/>
            <a:ext cx="5167849" cy="3216531"/>
            <a:chOff x="539999" y="2088764"/>
            <a:chExt cx="3445788" cy="2747736"/>
          </a:xfrm>
        </p:grpSpPr>
        <p:sp>
          <p:nvSpPr>
            <p:cNvPr id="7" name="Google Shape;365;p28">
              <a:extLst>
                <a:ext uri="{FF2B5EF4-FFF2-40B4-BE49-F238E27FC236}">
                  <a16:creationId xmlns:a16="http://schemas.microsoft.com/office/drawing/2014/main" id="{DC7D7358-8EAC-498B-B081-CA771B28FAC1}"/>
                </a:ext>
              </a:extLst>
            </p:cNvPr>
            <p:cNvSpPr/>
            <p:nvPr/>
          </p:nvSpPr>
          <p:spPr>
            <a:xfrm>
              <a:off x="539999" y="2096737"/>
              <a:ext cx="3445788" cy="2739763"/>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Animal</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00FF"/>
                  </a:solidFill>
                  <a:latin typeface="Consolas" panose="020B0609020204030204" pitchFamily="49" charset="0"/>
                </a:rPr>
                <a:t>   void</a:t>
              </a:r>
              <a:r>
                <a:rPr lang="en-US" sz="900" dirty="0">
                  <a:solidFill>
                    <a:srgbClr val="000000"/>
                  </a:solidFill>
                  <a:latin typeface="Consolas" panose="020B0609020204030204" pitchFamily="49" charset="0"/>
                </a:rPr>
                <a:t> kick() { </a:t>
              </a:r>
              <a:r>
                <a:rPr lang="en-US" sz="900" dirty="0">
                  <a:solidFill>
                    <a:srgbClr val="008000"/>
                  </a:solidFill>
                  <a:latin typeface="Consolas" panose="020B0609020204030204" pitchFamily="49" charset="0"/>
                </a:rPr>
                <a:t>/* ... */</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Donkey</a:t>
              </a:r>
              <a:r>
                <a:rPr lang="en-US" sz="900" dirty="0">
                  <a:solidFill>
                    <a:srgbClr val="000000"/>
                  </a:solidFill>
                  <a:latin typeface="Consolas" panose="020B0609020204030204" pitchFamily="49" charset="0"/>
                </a:rPr>
                <a:t> : </a:t>
              </a:r>
              <a:r>
                <a:rPr lang="en-US" sz="900" b="1" dirty="0">
                  <a:solidFill>
                    <a:srgbClr val="0000FF"/>
                  </a:solidFill>
                  <a:latin typeface="Consolas" panose="020B0609020204030204" pitchFamily="49" charset="0"/>
                </a:rPr>
                <a:t>virtual</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Animal</a:t>
              </a:r>
              <a:r>
                <a:rPr lang="en-US" sz="900" dirty="0">
                  <a:solidFill>
                    <a:srgbClr val="000000"/>
                  </a:solidFill>
                  <a:latin typeface="Consolas" panose="020B0609020204030204" pitchFamily="49" charset="0"/>
                </a:rPr>
                <a:t> { </a:t>
              </a:r>
              <a:r>
                <a:rPr lang="en-US" sz="900" dirty="0">
                  <a:solidFill>
                    <a:srgbClr val="008000"/>
                  </a:solidFill>
                  <a:latin typeface="Consolas" panose="020B0609020204030204" pitchFamily="49" charset="0"/>
                </a:rPr>
                <a:t>/* ... */</a:t>
              </a:r>
              <a:r>
                <a:rPr lang="en-US" sz="900" dirty="0">
                  <a:solidFill>
                    <a:srgbClr val="000000"/>
                  </a:solidFill>
                  <a:latin typeface="Consolas" panose="020B0609020204030204" pitchFamily="49" charset="0"/>
                </a:rPr>
                <a:t> };</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Horse</a:t>
              </a:r>
              <a:r>
                <a:rPr lang="en-US" sz="900" dirty="0">
                  <a:solidFill>
                    <a:srgbClr val="000000"/>
                  </a:solidFill>
                  <a:latin typeface="Consolas" panose="020B0609020204030204" pitchFamily="49" charset="0"/>
                </a:rPr>
                <a:t> : </a:t>
              </a:r>
              <a:r>
                <a:rPr lang="en-US" sz="900" b="1" dirty="0">
                  <a:solidFill>
                    <a:srgbClr val="0000FF"/>
                  </a:solidFill>
                  <a:latin typeface="Consolas" panose="020B0609020204030204" pitchFamily="49" charset="0"/>
                </a:rPr>
                <a:t>virtual</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Animal</a:t>
              </a:r>
              <a:r>
                <a:rPr lang="en-US" sz="900" dirty="0">
                  <a:solidFill>
                    <a:srgbClr val="000000"/>
                  </a:solidFill>
                  <a:latin typeface="Consolas" panose="020B0609020204030204" pitchFamily="49" charset="0"/>
                </a:rPr>
                <a:t> { </a:t>
              </a:r>
              <a:r>
                <a:rPr lang="en-US" sz="900" dirty="0">
                  <a:solidFill>
                    <a:srgbClr val="008000"/>
                  </a:solidFill>
                  <a:latin typeface="Consolas" panose="020B0609020204030204" pitchFamily="49" charset="0"/>
                </a:rPr>
                <a:t>/* ... */</a:t>
              </a:r>
              <a:r>
                <a:rPr lang="en-US" sz="900" dirty="0">
                  <a:solidFill>
                    <a:srgbClr val="000000"/>
                  </a:solidFill>
                  <a:latin typeface="Consolas" panose="020B0609020204030204" pitchFamily="49" charset="0"/>
                </a:rPr>
                <a:t> };</a:t>
              </a:r>
            </a:p>
            <a:p>
              <a:pPr algn="l" rtl="0"/>
              <a:endParaRPr lang="en-US" sz="900" dirty="0">
                <a:solidFill>
                  <a:srgbClr val="000000"/>
                </a:solidFill>
                <a:latin typeface="Consolas" panose="020B0609020204030204" pitchFamily="49" charset="0"/>
              </a:endParaRPr>
            </a:p>
            <a:p>
              <a:pPr algn="l" rtl="0"/>
              <a:r>
                <a:rPr lang="en-US" sz="900" dirty="0">
                  <a:solidFill>
                    <a:srgbClr val="008000"/>
                  </a:solidFill>
                  <a:latin typeface="Consolas" panose="020B0609020204030204" pitchFamily="49" charset="0"/>
                </a:rPr>
                <a:t>// is-a donkey AND a horse. inherits |kick| ONLY ONCE</a:t>
              </a:r>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Mule</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Donkey</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Horse</a:t>
              </a:r>
              <a:r>
                <a:rPr lang="en-US" sz="900" dirty="0">
                  <a:solidFill>
                    <a:srgbClr val="000000"/>
                  </a:solidFill>
                  <a:latin typeface="Consolas" panose="020B0609020204030204" pitchFamily="49" charset="0"/>
                </a:rPr>
                <a:t> {   </a:t>
              </a: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pPr algn="l" rtl="0"/>
              <a:r>
                <a:rPr lang="en-US" sz="900" dirty="0">
                  <a:solidFill>
                    <a:srgbClr val="000000"/>
                  </a:solidFill>
                  <a:latin typeface="Consolas" panose="020B0609020204030204" pitchFamily="49" charset="0"/>
                </a:rPr>
                <a:t>{</a:t>
              </a:r>
            </a:p>
            <a:p>
              <a:pPr algn="l" rtl="0"/>
              <a:r>
                <a:rPr lang="en-US" sz="900" dirty="0">
                  <a:solidFill>
                    <a:srgbClr val="2B91AF"/>
                  </a:solidFill>
                  <a:latin typeface="Consolas" panose="020B0609020204030204" pitchFamily="49" charset="0"/>
                </a:rPr>
                <a:t>   Mule</a:t>
              </a:r>
              <a:r>
                <a:rPr lang="en-US" sz="900" dirty="0">
                  <a:solidFill>
                    <a:srgbClr val="000000"/>
                  </a:solidFill>
                  <a:latin typeface="Consolas" panose="020B0609020204030204" pitchFamily="49" charset="0"/>
                </a:rPr>
                <a:t> m;</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m.kick</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a mule can kick!</a:t>
              </a:r>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   return</a:t>
              </a:r>
              <a:r>
                <a:rPr lang="en-US" sz="900" dirty="0">
                  <a:solidFill>
                    <a:srgbClr val="000000"/>
                  </a:solidFill>
                  <a:latin typeface="Consolas" panose="020B0609020204030204" pitchFamily="49" charset="0"/>
                </a:rPr>
                <a:t> 0;</a:t>
              </a:r>
            </a:p>
            <a:p>
              <a:pPr algn="l" rtl="0"/>
              <a:r>
                <a:rPr lang="en-US" sz="900" dirty="0">
                  <a:solidFill>
                    <a:srgbClr val="000000"/>
                  </a:solidFill>
                  <a:latin typeface="Consolas" panose="020B0609020204030204" pitchFamily="49" charset="0"/>
                </a:rPr>
                <a:t>}</a:t>
              </a:r>
              <a:endParaRPr lang="en-US" sz="900" dirty="0"/>
            </a:p>
          </p:txBody>
        </p:sp>
        <p:sp>
          <p:nvSpPr>
            <p:cNvPr id="8" name="Google Shape;366;p28">
              <a:extLst>
                <a:ext uri="{FF2B5EF4-FFF2-40B4-BE49-F238E27FC236}">
                  <a16:creationId xmlns:a16="http://schemas.microsoft.com/office/drawing/2014/main" id="{1A0C0FFA-4BF2-4631-9FDB-DCFE74AEC0F3}"/>
                </a:ext>
              </a:extLst>
            </p:cNvPr>
            <p:cNvSpPr/>
            <p:nvPr/>
          </p:nvSpPr>
          <p:spPr>
            <a:xfrm>
              <a:off x="539999" y="2088764"/>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367;p28">
              <a:extLst>
                <a:ext uri="{FF2B5EF4-FFF2-40B4-BE49-F238E27FC236}">
                  <a16:creationId xmlns:a16="http://schemas.microsoft.com/office/drawing/2014/main" id="{E33BD2BE-6328-4693-8B8E-C3555CCFA5F1}"/>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368;p28">
              <a:extLst>
                <a:ext uri="{FF2B5EF4-FFF2-40B4-BE49-F238E27FC236}">
                  <a16:creationId xmlns:a16="http://schemas.microsoft.com/office/drawing/2014/main" id="{AFBDBC5A-A302-4B62-9132-39C91B0337D8}"/>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369;p28">
              <a:extLst>
                <a:ext uri="{FF2B5EF4-FFF2-40B4-BE49-F238E27FC236}">
                  <a16:creationId xmlns:a16="http://schemas.microsoft.com/office/drawing/2014/main" id="{7B4B77E5-93F8-4264-80D9-A6E9F0DEEE87}"/>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2" name="Google Shape;332;p25">
            <a:extLst>
              <a:ext uri="{FF2B5EF4-FFF2-40B4-BE49-F238E27FC236}">
                <a16:creationId xmlns:a16="http://schemas.microsoft.com/office/drawing/2014/main" id="{3D36194A-8AC1-480D-A58D-CDB764499B91}"/>
              </a:ext>
            </a:extLst>
          </p:cNvPr>
          <p:cNvSpPr/>
          <p:nvPr/>
        </p:nvSpPr>
        <p:spPr>
          <a:xfrm>
            <a:off x="6161860" y="2382123"/>
            <a:ext cx="1127839" cy="306432"/>
          </a:xfrm>
          <a:prstGeom prst="roundRect">
            <a:avLst>
              <a:gd name="adj" fmla="val 13439"/>
            </a:avLst>
          </a:prstGeom>
          <a:solidFill>
            <a:schemeClr val="lt1"/>
          </a:solidFill>
          <a:ln w="19050" cap="rnd" cmpd="sng">
            <a:solidFill>
              <a:schemeClr val="accent1"/>
            </a:solidFill>
            <a:prstDash val="solid"/>
            <a:round/>
            <a:headEnd type="none" w="sm" len="sm"/>
            <a:tailEnd type="none" w="sm" len="sm"/>
          </a:ln>
          <a:effectLst>
            <a:outerShdw dist="47625" dir="3000000" algn="bl" rotWithShape="0">
              <a:schemeClr val="accent1"/>
            </a:outerShdw>
          </a:effectLst>
        </p:spPr>
        <p:txBody>
          <a:bodyPr spcFirstLastPara="1" wrap="square" lIns="91425" tIns="45700" rIns="91425" bIns="45700" anchor="ctr" anchorCtr="0">
            <a:noAutofit/>
          </a:bodyPr>
          <a:lstStyle/>
          <a:p>
            <a:pPr marL="0" indent="0" algn="ctr" rtl="1">
              <a:buNone/>
            </a:pPr>
            <a:r>
              <a:rPr lang="he-IL" sz="1050" dirty="0"/>
              <a:t>ירושה וירטואלית</a:t>
            </a:r>
            <a:endParaRPr lang="en-US" sz="1050" dirty="0"/>
          </a:p>
        </p:txBody>
      </p:sp>
      <p:cxnSp>
        <p:nvCxnSpPr>
          <p:cNvPr id="13" name="Google Shape;333;p25">
            <a:extLst>
              <a:ext uri="{FF2B5EF4-FFF2-40B4-BE49-F238E27FC236}">
                <a16:creationId xmlns:a16="http://schemas.microsoft.com/office/drawing/2014/main" id="{F4F00EE3-6F72-4166-B387-FEE8D5B756FA}"/>
              </a:ext>
            </a:extLst>
          </p:cNvPr>
          <p:cNvCxnSpPr>
            <a:cxnSpLocks/>
            <a:endCxn id="12" idx="1"/>
          </p:cNvCxnSpPr>
          <p:nvPr/>
        </p:nvCxnSpPr>
        <p:spPr>
          <a:xfrm flipV="1">
            <a:off x="3541023" y="2535339"/>
            <a:ext cx="2620837" cy="247936"/>
          </a:xfrm>
          <a:prstGeom prst="straightConnector1">
            <a:avLst/>
          </a:prstGeom>
          <a:noFill/>
          <a:ln w="19050" cap="flat" cmpd="sng">
            <a:solidFill>
              <a:schemeClr val="accent1"/>
            </a:solidFill>
            <a:prstDash val="solid"/>
            <a:round/>
            <a:headEnd type="none" w="med" len="med"/>
            <a:tailEnd type="none" w="med" len="med"/>
          </a:ln>
        </p:spPr>
      </p:cxnSp>
      <p:cxnSp>
        <p:nvCxnSpPr>
          <p:cNvPr id="15" name="Google Shape;333;p25">
            <a:extLst>
              <a:ext uri="{FF2B5EF4-FFF2-40B4-BE49-F238E27FC236}">
                <a16:creationId xmlns:a16="http://schemas.microsoft.com/office/drawing/2014/main" id="{575357BC-7518-413B-BF54-D53211BAE1E6}"/>
              </a:ext>
            </a:extLst>
          </p:cNvPr>
          <p:cNvCxnSpPr>
            <a:cxnSpLocks/>
            <a:endCxn id="12" idx="1"/>
          </p:cNvCxnSpPr>
          <p:nvPr/>
        </p:nvCxnSpPr>
        <p:spPr>
          <a:xfrm flipV="1">
            <a:off x="3381237" y="2535339"/>
            <a:ext cx="2780623" cy="527588"/>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664736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dirty="0">
                <a:solidFill>
                  <a:schemeClr val="accent1"/>
                </a:solidFill>
              </a:rPr>
              <a:t>פונקציות וירטואליות</a:t>
            </a:r>
            <a:endParaRPr sz="1400" dirty="0">
              <a:solidFill>
                <a:schemeClr val="accent1"/>
              </a:solidFill>
              <a:hlinkClick r:id="rId3" action="ppaction://hlinksldjump">
                <a:extLst>
                  <a:ext uri="{A12FA001-AC4F-418D-AE19-62706E023703}">
                    <ahyp:hlinkClr xmlns:ahyp="http://schemas.microsoft.com/office/drawing/2018/hyperlinkcolor" val="tx"/>
                  </a:ext>
                </a:extLst>
              </a:hlinkClick>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מאחורי הקלעים</a:t>
            </a:r>
            <a:endParaRPr sz="1400" dirty="0">
              <a:solidFill>
                <a:schemeClr val="accent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דריסת פונקציות</a:t>
            </a:r>
            <a:endParaRPr sz="1400" dirty="0">
              <a:solidFill>
                <a:schemeClr val="accent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3344"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184502" y="4265637"/>
            <a:ext cx="1077567"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5" idx="6"/>
          </p:cNvCxnSpPr>
          <p:nvPr/>
        </p:nvCxnSpPr>
        <p:spPr>
          <a:xfrm flipH="1">
            <a:off x="1031403" y="4111681"/>
            <a:ext cx="8112604" cy="3132"/>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4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A85AA-304D-4D6A-9145-260E430FB96B}"/>
              </a:ext>
            </a:extLst>
          </p:cNvPr>
          <p:cNvSpPr>
            <a:spLocks noGrp="1"/>
          </p:cNvSpPr>
          <p:nvPr>
            <p:ph type="body" idx="1"/>
          </p:nvPr>
        </p:nvSpPr>
        <p:spPr>
          <a:xfrm>
            <a:off x="1416112" y="1202475"/>
            <a:ext cx="6311775" cy="3533400"/>
          </a:xfrm>
        </p:spPr>
        <p:txBody>
          <a:bodyPr/>
          <a:lstStyle/>
          <a:p>
            <a:pPr>
              <a:lnSpc>
                <a:spcPct val="150000"/>
              </a:lnSpc>
            </a:pPr>
            <a:r>
              <a:rPr lang="he-IL" sz="1600" dirty="0"/>
              <a:t>מנגנון הפולימורפיזם מאפשר לנו לטפל בערכים מטיפוסים שונים בעזרת ממשק אחיד</a:t>
            </a:r>
            <a:endParaRPr lang="en-US" sz="1600" dirty="0"/>
          </a:p>
          <a:p>
            <a:pPr>
              <a:lnSpc>
                <a:spcPct val="150000"/>
              </a:lnSpc>
            </a:pPr>
            <a:r>
              <a:rPr lang="he-IL" sz="1600" dirty="0"/>
              <a:t>פולימורפיזם הוא העיקרון החשוב האחרון שנלמד בתכנות מונחה עצמים </a:t>
            </a:r>
            <a:br>
              <a:rPr lang="en-US" sz="1600" dirty="0"/>
            </a:br>
            <a:r>
              <a:rPr lang="he-IL" sz="1600" dirty="0"/>
              <a:t>(יחד עם אבסטרקציה, </a:t>
            </a:r>
            <a:r>
              <a:rPr lang="he-IL" sz="1600" dirty="0" err="1"/>
              <a:t>כימוס</a:t>
            </a:r>
            <a:r>
              <a:rPr lang="he-IL" sz="1600" dirty="0"/>
              <a:t> וירושה)</a:t>
            </a:r>
            <a:endParaRPr lang="en-US" sz="1600" dirty="0"/>
          </a:p>
          <a:p>
            <a:pPr>
              <a:lnSpc>
                <a:spcPct val="150000"/>
              </a:lnSpc>
            </a:pPr>
            <a:endParaRPr lang="he-IL" sz="1600" dirty="0"/>
          </a:p>
          <a:p>
            <a:pPr marL="0" indent="0">
              <a:lnSpc>
                <a:spcPct val="150000"/>
              </a:lnSpc>
              <a:buNone/>
            </a:pPr>
            <a:endParaRPr lang="he-IL" sz="1600" dirty="0"/>
          </a:p>
          <a:p>
            <a:pPr marL="0" indent="0">
              <a:lnSpc>
                <a:spcPct val="150000"/>
              </a:lnSpc>
              <a:buNone/>
            </a:pPr>
            <a:endParaRPr lang="he-IL" sz="1600" dirty="0"/>
          </a:p>
        </p:txBody>
      </p:sp>
      <p:sp>
        <p:nvSpPr>
          <p:cNvPr id="3" name="Title 2">
            <a:extLst>
              <a:ext uri="{FF2B5EF4-FFF2-40B4-BE49-F238E27FC236}">
                <a16:creationId xmlns:a16="http://schemas.microsoft.com/office/drawing/2014/main" id="{BA34D1B4-9353-4D5E-9539-1441EB734AAB}"/>
              </a:ext>
            </a:extLst>
          </p:cNvPr>
          <p:cNvSpPr>
            <a:spLocks noGrp="1"/>
          </p:cNvSpPr>
          <p:nvPr>
            <p:ph type="title"/>
          </p:nvPr>
        </p:nvSpPr>
        <p:spPr/>
        <p:txBody>
          <a:bodyPr/>
          <a:lstStyle/>
          <a:p>
            <a:r>
              <a:rPr lang="he-IL" dirty="0"/>
              <a:t>סיכום</a:t>
            </a:r>
            <a:endParaRPr lang="en-US" dirty="0"/>
          </a:p>
        </p:txBody>
      </p:sp>
    </p:spTree>
    <p:extLst>
      <p:ext uri="{BB962C8B-B14F-4D97-AF65-F5344CB8AC3E}">
        <p14:creationId xmlns:p14="http://schemas.microsoft.com/office/powerpoint/2010/main" val="414023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פולימורפיזם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5</a:t>
            </a:r>
          </a:p>
        </p:txBody>
      </p:sp>
      <p:sp>
        <p:nvSpPr>
          <p:cNvPr id="249" name="Google Shape;249;p20"/>
          <p:cNvSpPr txBox="1">
            <a:spLocks noGrp="1"/>
          </p:cNvSpPr>
          <p:nvPr>
            <p:ph type="subTitle" idx="4294967295"/>
          </p:nvPr>
        </p:nvSpPr>
        <p:spPr>
          <a:xfrm>
            <a:off x="7052678" y="4283075"/>
            <a:ext cx="984250" cy="514608"/>
          </a:xfrm>
          <a:prstGeom prst="rect">
            <a:avLst/>
          </a:prstGeom>
          <a:noFill/>
          <a:ln>
            <a:noFill/>
          </a:ln>
        </p:spPr>
        <p:txBody>
          <a:bodyPr spcFirstLastPara="1" wrap="square" lIns="0" tIns="0" rIns="0" bIns="0" anchor="t" anchorCtr="0">
            <a:noAutofit/>
          </a:bodyPr>
          <a:lstStyle/>
          <a:p>
            <a:pPr marL="0" indent="0" algn="ctr">
              <a:buNone/>
            </a:pPr>
            <a:r>
              <a:rPr lang="he-IL" sz="1400" dirty="0">
                <a:solidFill>
                  <a:schemeClr val="accent1"/>
                </a:solidFill>
              </a:rPr>
              <a:t>פונקציות וירטואליות</a:t>
            </a:r>
            <a:endParaRPr sz="1400" dirty="0">
              <a:solidFill>
                <a:schemeClr val="accent1"/>
              </a:solidFill>
              <a:hlinkClick r:id="rId3" action="ppaction://hlinksldjump"/>
            </a:endParaRPr>
          </a:p>
        </p:txBody>
      </p:sp>
      <p:sp>
        <p:nvSpPr>
          <p:cNvPr id="250" name="Google Shape;250;p20"/>
          <p:cNvSpPr txBox="1">
            <a:spLocks noGrp="1"/>
          </p:cNvSpPr>
          <p:nvPr>
            <p:ph type="subTitle" idx="4294967295"/>
          </p:nvPr>
        </p:nvSpPr>
        <p:spPr>
          <a:xfrm>
            <a:off x="5767693" y="428938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מאחורי הקלעים</a:t>
            </a:r>
            <a:endParaRPr sz="1400" dirty="0">
              <a:solidFill>
                <a:schemeClr val="accent1"/>
              </a:solidFill>
            </a:endParaRPr>
          </a:p>
        </p:txBody>
      </p:sp>
      <p:sp>
        <p:nvSpPr>
          <p:cNvPr id="251" name="Google Shape;251;p20"/>
          <p:cNvSpPr txBox="1">
            <a:spLocks noGrp="1"/>
          </p:cNvSpPr>
          <p:nvPr>
            <p:ph type="subTitle" idx="4294967295"/>
          </p:nvPr>
        </p:nvSpPr>
        <p:spPr>
          <a:xfrm>
            <a:off x="4572000"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דריסת פונקציות</a:t>
            </a:r>
            <a:endParaRPr sz="1400" dirty="0">
              <a:solidFill>
                <a:schemeClr val="accent1"/>
              </a:solidFill>
            </a:endParaRPr>
          </a:p>
        </p:txBody>
      </p:sp>
      <p:cxnSp>
        <p:nvCxnSpPr>
          <p:cNvPr id="243" name="Google Shape;243;p20"/>
          <p:cNvCxnSpPr>
            <a:cxnSpLocks/>
            <a:stCxn id="247" idx="2"/>
            <a:endCxn id="244" idx="6"/>
          </p:cNvCxnSpPr>
          <p:nvPr/>
        </p:nvCxnSpPr>
        <p:spPr>
          <a:xfrm flipH="1">
            <a:off x="6310620" y="410755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44" name="Google Shape;244;p20"/>
          <p:cNvSpPr/>
          <p:nvPr/>
        </p:nvSpPr>
        <p:spPr>
          <a:xfrm>
            <a:off x="6238620" y="407246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3687286" y="406798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419664"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322887" y="4061375"/>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978049"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t>הקדמה</a:t>
            </a:r>
          </a:p>
        </p:txBody>
      </p:sp>
      <p:sp>
        <p:nvSpPr>
          <p:cNvPr id="22" name="Google Shape;250;p20">
            <a:extLst>
              <a:ext uri="{FF2B5EF4-FFF2-40B4-BE49-F238E27FC236}">
                <a16:creationId xmlns:a16="http://schemas.microsoft.com/office/drawing/2014/main" id="{EE06D3D3-FDFF-4633-9EFF-CC3369CA74D3}"/>
              </a:ext>
            </a:extLst>
          </p:cNvPr>
          <p:cNvSpPr txBox="1">
            <a:spLocks/>
          </p:cNvSpPr>
          <p:nvPr/>
        </p:nvSpPr>
        <p:spPr>
          <a:xfrm>
            <a:off x="3237250"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מחלקות אבסטרקטיות</a:t>
            </a:r>
          </a:p>
        </p:txBody>
      </p:sp>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503278"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959403"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20">
            <a:extLst>
              <a:ext uri="{FF2B5EF4-FFF2-40B4-BE49-F238E27FC236}">
                <a16:creationId xmlns:a16="http://schemas.microsoft.com/office/drawing/2014/main" id="{8D17FAC8-6016-4EDE-AE92-35F6B2BF6173}"/>
              </a:ext>
            </a:extLst>
          </p:cNvPr>
          <p:cNvSpPr/>
          <p:nvPr/>
        </p:nvSpPr>
        <p:spPr>
          <a:xfrm>
            <a:off x="7472803" y="40661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 name="Google Shape;243;p20">
            <a:extLst>
              <a:ext uri="{FF2B5EF4-FFF2-40B4-BE49-F238E27FC236}">
                <a16:creationId xmlns:a16="http://schemas.microsoft.com/office/drawing/2014/main" id="{9A1D7C64-4064-417B-AB46-1DEC3E5C37BC}"/>
              </a:ext>
            </a:extLst>
          </p:cNvPr>
          <p:cNvCxnSpPr>
            <a:cxnSpLocks/>
            <a:endCxn id="247" idx="6"/>
          </p:cNvCxnSpPr>
          <p:nvPr/>
        </p:nvCxnSpPr>
        <p:spPr>
          <a:xfrm flipH="1">
            <a:off x="8491664" y="4102153"/>
            <a:ext cx="652336" cy="5400"/>
          </a:xfrm>
          <a:prstGeom prst="straightConnector1">
            <a:avLst/>
          </a:prstGeom>
          <a:noFill/>
          <a:ln w="19050" cap="flat" cmpd="sng">
            <a:solidFill>
              <a:srgbClr val="E94249"/>
            </a:solidFill>
            <a:prstDash val="solid"/>
            <a:round/>
            <a:headEnd type="none" w="med" len="med"/>
            <a:tailEnd type="none" w="med" len="med"/>
          </a:ln>
        </p:spPr>
      </p:cxnSp>
      <p:sp>
        <p:nvSpPr>
          <p:cNvPr id="26" name="Google Shape;244;p20">
            <a:extLst>
              <a:ext uri="{FF2B5EF4-FFF2-40B4-BE49-F238E27FC236}">
                <a16:creationId xmlns:a16="http://schemas.microsoft.com/office/drawing/2014/main" id="{9E395650-0DBD-42DC-AF30-E03EC112CDCE}"/>
              </a:ext>
            </a:extLst>
          </p:cNvPr>
          <p:cNvSpPr/>
          <p:nvPr/>
        </p:nvSpPr>
        <p:spPr>
          <a:xfrm>
            <a:off x="5028125" y="4071067"/>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50;p20">
            <a:extLst>
              <a:ext uri="{FF2B5EF4-FFF2-40B4-BE49-F238E27FC236}">
                <a16:creationId xmlns:a16="http://schemas.microsoft.com/office/drawing/2014/main" id="{A4A0A423-4D34-40B2-A1E7-C51BD3DBD914}"/>
              </a:ext>
            </a:extLst>
          </p:cNvPr>
          <p:cNvSpPr txBox="1">
            <a:spLocks/>
          </p:cNvSpPr>
          <p:nvPr/>
        </p:nvSpPr>
        <p:spPr>
          <a:xfrm>
            <a:off x="1866762" y="426563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ירושה וירטואלית</a:t>
            </a:r>
          </a:p>
        </p:txBody>
      </p:sp>
      <p:pic>
        <p:nvPicPr>
          <p:cNvPr id="1026" name="Picture 2">
            <a:extLst>
              <a:ext uri="{FF2B5EF4-FFF2-40B4-BE49-F238E27FC236}">
                <a16:creationId xmlns:a16="http://schemas.microsoft.com/office/drawing/2014/main" id="{CA91F7C0-2B3B-4577-89C4-0AF88BE98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28810">
            <a:off x="1185821" y="468952"/>
            <a:ext cx="3512457" cy="24312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דריסת פונקציות, מחלקות אבסטרקטיות, ירושה וירטואלית</a:t>
            </a:r>
            <a:endParaRPr dirty="0"/>
          </a:p>
        </p:txBody>
      </p:sp>
      <p:sp>
        <p:nvSpPr>
          <p:cNvPr id="2" name="תיבת טקסט 1">
            <a:extLst>
              <a:ext uri="{FF2B5EF4-FFF2-40B4-BE49-F238E27FC236}">
                <a16:creationId xmlns:a16="http://schemas.microsoft.com/office/drawing/2014/main" id="{9CA129CA-2877-46E4-899E-BBA913E7C76A}"/>
              </a:ext>
            </a:extLst>
          </p:cNvPr>
          <p:cNvSpPr txBox="1"/>
          <p:nvPr/>
        </p:nvSpPr>
        <p:spPr>
          <a:xfrm>
            <a:off x="6748758" y="1859842"/>
            <a:ext cx="1683143" cy="553998"/>
          </a:xfrm>
          <a:prstGeom prst="rect">
            <a:avLst/>
          </a:prstGeom>
          <a:noFill/>
        </p:spPr>
        <p:txBody>
          <a:bodyPr wrap="square" rtlCol="0">
            <a:spAutoFit/>
          </a:bodyPr>
          <a:lstStyle/>
          <a:p>
            <a:pPr algn="ctr" rtl="1"/>
            <a:r>
              <a:rPr lang="he-IL" sz="1500" b="1" dirty="0">
                <a:solidFill>
                  <a:schemeClr val="tx1"/>
                </a:solidFill>
                <a:latin typeface="Arimo" panose="020B0604020202020204" charset="0"/>
                <a:ea typeface="Arimo" panose="020B0604020202020204" charset="0"/>
                <a:cs typeface="Arimo" panose="020B0604020202020204" charset="0"/>
              </a:rPr>
              <a:t>איך כדאי לחזור על החומר?</a:t>
            </a:r>
            <a:endParaRPr lang="en-IL" sz="1500" b="1" dirty="0">
              <a:solidFill>
                <a:schemeClr val="tx1"/>
              </a:solidFill>
              <a:latin typeface="Arimo" panose="020B0604020202020204" charset="0"/>
              <a:ea typeface="Arimo" panose="020B0604020202020204" charset="0"/>
              <a:cs typeface="Arimo" panose="020B0604020202020204" charset="0"/>
            </a:endParaRPr>
          </a:p>
        </p:txBody>
      </p:sp>
      <p:sp>
        <p:nvSpPr>
          <p:cNvPr id="5" name="תיבת טקסט 4">
            <a:extLst>
              <a:ext uri="{FF2B5EF4-FFF2-40B4-BE49-F238E27FC236}">
                <a16:creationId xmlns:a16="http://schemas.microsoft.com/office/drawing/2014/main" id="{CEA419E1-44D4-4E14-ABEC-82133F8E5FB2}"/>
              </a:ext>
            </a:extLst>
          </p:cNvPr>
          <p:cNvSpPr txBox="1"/>
          <p:nvPr/>
        </p:nvSpPr>
        <p:spPr>
          <a:xfrm>
            <a:off x="2006825" y="2017752"/>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סיכום שיעור</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6" name="תיבת טקסט 5">
            <a:extLst>
              <a:ext uri="{FF2B5EF4-FFF2-40B4-BE49-F238E27FC236}">
                <a16:creationId xmlns:a16="http://schemas.microsoft.com/office/drawing/2014/main" id="{BE8967E0-36B5-47B5-8B5B-AC6A77D75184}"/>
              </a:ext>
            </a:extLst>
          </p:cNvPr>
          <p:cNvSpPr txBox="1"/>
          <p:nvPr/>
        </p:nvSpPr>
        <p:spPr>
          <a:xfrm>
            <a:off x="3422932" y="2556530"/>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תרגיל הבית</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7" name="תיבת טקסט 6">
            <a:extLst>
              <a:ext uri="{FF2B5EF4-FFF2-40B4-BE49-F238E27FC236}">
                <a16:creationId xmlns:a16="http://schemas.microsoft.com/office/drawing/2014/main" id="{2432B9B3-090D-458D-9105-A0AF8DA0C673}"/>
              </a:ext>
            </a:extLst>
          </p:cNvPr>
          <p:cNvSpPr txBox="1"/>
          <p:nvPr/>
        </p:nvSpPr>
        <p:spPr>
          <a:xfrm>
            <a:off x="436552" y="2584193"/>
            <a:ext cx="1683143" cy="4616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ביצוע </a:t>
            </a:r>
            <a:r>
              <a:rPr lang="en-US" sz="1500" dirty="0">
                <a:solidFill>
                  <a:schemeClr val="bg1"/>
                </a:solidFill>
                <a:latin typeface="Arimo" panose="020B0604020202020204" charset="0"/>
                <a:ea typeface="Arimo" panose="020B0604020202020204" charset="0"/>
                <a:cs typeface="Arimo" panose="020B0604020202020204" charset="0"/>
              </a:rPr>
              <a:t>Hands-On</a:t>
            </a:r>
            <a:br>
              <a:rPr lang="en-US" sz="1500" dirty="0">
                <a:solidFill>
                  <a:schemeClr val="bg1"/>
                </a:solidFill>
                <a:latin typeface="Arimo" panose="020B0604020202020204" charset="0"/>
                <a:ea typeface="Arimo" panose="020B0604020202020204" charset="0"/>
                <a:cs typeface="Arimo" panose="020B0604020202020204" charset="0"/>
              </a:rPr>
            </a:br>
            <a:r>
              <a:rPr lang="en-US" sz="900" dirty="0">
                <a:solidFill>
                  <a:schemeClr val="bg1"/>
                </a:solidFill>
                <a:latin typeface="Arimo" panose="020B0604020202020204" charset="0"/>
                <a:ea typeface="Arimo" panose="020B0604020202020204" charset="0"/>
                <a:cs typeface="Arimo" panose="020B0604020202020204" charset="0"/>
              </a:rPr>
              <a:t>* </a:t>
            </a:r>
            <a:r>
              <a:rPr lang="he-IL" sz="900" dirty="0">
                <a:solidFill>
                  <a:schemeClr val="bg1"/>
                </a:solidFill>
                <a:latin typeface="Arimo" panose="020B0604020202020204" charset="0"/>
                <a:ea typeface="Arimo" panose="020B0604020202020204" charset="0"/>
                <a:cs typeface="Arimo" panose="020B0604020202020204" charset="0"/>
              </a:rPr>
              <a:t>נמצא בתיקיית החניכים</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8" name="תיבת טקסט 7">
            <a:extLst>
              <a:ext uri="{FF2B5EF4-FFF2-40B4-BE49-F238E27FC236}">
                <a16:creationId xmlns:a16="http://schemas.microsoft.com/office/drawing/2014/main" id="{B4A2948E-B67F-4D7D-A4F0-C640CE3E9DD4}"/>
              </a:ext>
            </a:extLst>
          </p:cNvPr>
          <p:cNvSpPr txBox="1"/>
          <p:nvPr/>
        </p:nvSpPr>
        <p:spPr>
          <a:xfrm>
            <a:off x="5332653" y="2248585"/>
            <a:ext cx="1270448"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מעבר נוסף על המצגת</a:t>
            </a:r>
            <a:endParaRPr lang="en-IL" sz="15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ctrTitle"/>
          </p:nvPr>
        </p:nvSpPr>
        <p:spPr>
          <a:xfrm>
            <a:off x="5505550" y="540000"/>
            <a:ext cx="3098400" cy="2330129"/>
          </a:xfrm>
          <a:prstGeom prst="rect">
            <a:avLst/>
          </a:prstGeom>
        </p:spPr>
        <p:txBody>
          <a:bodyPr spcFirstLastPara="1" wrap="square" lIns="0" tIns="0" rIns="0" bIns="0" anchor="b" anchorCtr="0">
            <a:noAutofit/>
          </a:bodyPr>
          <a:lstStyle/>
          <a:p>
            <a:pPr marL="0" lvl="0" indent="0" algn="r" rtl="1">
              <a:spcBef>
                <a:spcPts val="0"/>
              </a:spcBef>
              <a:spcAft>
                <a:spcPts val="0"/>
              </a:spcAft>
              <a:buNone/>
            </a:pPr>
            <a:r>
              <a:rPr lang="iw" sz="3500" b="0" dirty="0">
                <a:solidFill>
                  <a:schemeClr val="lt1"/>
                </a:solidFill>
              </a:rPr>
              <a:t>שיעור </a:t>
            </a:r>
            <a:r>
              <a:rPr lang="he-IL" sz="3500" b="0" dirty="0">
                <a:solidFill>
                  <a:schemeClr val="lt1"/>
                </a:solidFill>
              </a:rPr>
              <a:t>5</a:t>
            </a:r>
            <a:endParaRPr sz="3500" b="0" dirty="0">
              <a:solidFill>
                <a:schemeClr val="lt1"/>
              </a:solidFill>
            </a:endParaRPr>
          </a:p>
          <a:p>
            <a:pPr marL="0" lvl="0" indent="0" algn="r" rtl="1">
              <a:spcBef>
                <a:spcPts val="0"/>
              </a:spcBef>
              <a:spcAft>
                <a:spcPts val="0"/>
              </a:spcAft>
              <a:buNone/>
            </a:pPr>
            <a:r>
              <a:rPr lang="iw" sz="6400" dirty="0"/>
              <a:t>סיימנו!!!</a:t>
            </a:r>
            <a:endParaRPr sz="6400" dirty="0"/>
          </a:p>
        </p:txBody>
      </p:sp>
      <p:sp>
        <p:nvSpPr>
          <p:cNvPr id="25" name="Google Shape;250;p20">
            <a:extLst>
              <a:ext uri="{FF2B5EF4-FFF2-40B4-BE49-F238E27FC236}">
                <a16:creationId xmlns:a16="http://schemas.microsoft.com/office/drawing/2014/main" id="{341FC55A-4564-438C-9E97-B6803C59C9F6}"/>
              </a:ext>
            </a:extLst>
          </p:cNvPr>
          <p:cNvSpPr txBox="1">
            <a:spLocks/>
          </p:cNvSpPr>
          <p:nvPr/>
        </p:nvSpPr>
        <p:spPr>
          <a:xfrm>
            <a:off x="5767686" y="4456965"/>
            <a:ext cx="1033662"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מאחורי הקלעים</a:t>
            </a:r>
          </a:p>
        </p:txBody>
      </p:sp>
      <p:sp>
        <p:nvSpPr>
          <p:cNvPr id="26" name="Google Shape;251;p20">
            <a:extLst>
              <a:ext uri="{FF2B5EF4-FFF2-40B4-BE49-F238E27FC236}">
                <a16:creationId xmlns:a16="http://schemas.microsoft.com/office/drawing/2014/main" id="{996BF0E9-605C-4FA1-A147-04EA1C8B93D7}"/>
              </a:ext>
            </a:extLst>
          </p:cNvPr>
          <p:cNvSpPr txBox="1">
            <a:spLocks/>
          </p:cNvSpPr>
          <p:nvPr/>
        </p:nvSpPr>
        <p:spPr>
          <a:xfrm>
            <a:off x="4571993" y="445065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דריסת פונקציות</a:t>
            </a:r>
          </a:p>
        </p:txBody>
      </p:sp>
      <p:cxnSp>
        <p:nvCxnSpPr>
          <p:cNvPr id="27" name="Google Shape;243;p20">
            <a:extLst>
              <a:ext uri="{FF2B5EF4-FFF2-40B4-BE49-F238E27FC236}">
                <a16:creationId xmlns:a16="http://schemas.microsoft.com/office/drawing/2014/main" id="{F35DA690-9FE7-4D5B-909E-1449DEBDDFBA}"/>
              </a:ext>
            </a:extLst>
          </p:cNvPr>
          <p:cNvCxnSpPr>
            <a:cxnSpLocks/>
            <a:stCxn id="30" idx="2"/>
            <a:endCxn id="28" idx="6"/>
          </p:cNvCxnSpPr>
          <p:nvPr/>
        </p:nvCxnSpPr>
        <p:spPr>
          <a:xfrm flipH="1">
            <a:off x="6310613" y="4275133"/>
            <a:ext cx="2109044" cy="910"/>
          </a:xfrm>
          <a:prstGeom prst="straightConnector1">
            <a:avLst/>
          </a:prstGeom>
          <a:noFill/>
          <a:ln w="19050" cap="flat" cmpd="sng">
            <a:solidFill>
              <a:srgbClr val="91B3FF"/>
            </a:solidFill>
            <a:prstDash val="solid"/>
            <a:round/>
            <a:headEnd type="none" w="med" len="med"/>
            <a:tailEnd type="none" w="med" len="med"/>
          </a:ln>
        </p:spPr>
      </p:cxnSp>
      <p:sp>
        <p:nvSpPr>
          <p:cNvPr id="28" name="Google Shape;244;p20">
            <a:extLst>
              <a:ext uri="{FF2B5EF4-FFF2-40B4-BE49-F238E27FC236}">
                <a16:creationId xmlns:a16="http://schemas.microsoft.com/office/drawing/2014/main" id="{20136137-0C7D-415B-940A-46413AB21046}"/>
              </a:ext>
            </a:extLst>
          </p:cNvPr>
          <p:cNvSpPr/>
          <p:nvPr/>
        </p:nvSpPr>
        <p:spPr>
          <a:xfrm>
            <a:off x="6238613" y="424004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246;p20">
            <a:extLst>
              <a:ext uri="{FF2B5EF4-FFF2-40B4-BE49-F238E27FC236}">
                <a16:creationId xmlns:a16="http://schemas.microsoft.com/office/drawing/2014/main" id="{9E0DB70D-F71D-4341-A56F-463CF00EA278}"/>
              </a:ext>
            </a:extLst>
          </p:cNvPr>
          <p:cNvSpPr/>
          <p:nvPr/>
        </p:nvSpPr>
        <p:spPr>
          <a:xfrm>
            <a:off x="3687279" y="423556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 name="Google Shape;247;p20">
            <a:extLst>
              <a:ext uri="{FF2B5EF4-FFF2-40B4-BE49-F238E27FC236}">
                <a16:creationId xmlns:a16="http://schemas.microsoft.com/office/drawing/2014/main" id="{B8AF73F4-1AD1-4F4B-AAEB-3C6ACDD36C2F}"/>
              </a:ext>
            </a:extLst>
          </p:cNvPr>
          <p:cNvSpPr/>
          <p:nvPr/>
        </p:nvSpPr>
        <p:spPr>
          <a:xfrm>
            <a:off x="8419657" y="423913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253;p20">
            <a:extLst>
              <a:ext uri="{FF2B5EF4-FFF2-40B4-BE49-F238E27FC236}">
                <a16:creationId xmlns:a16="http://schemas.microsoft.com/office/drawing/2014/main" id="{692BC746-40FB-4BE9-9AC8-221583845558}"/>
              </a:ext>
            </a:extLst>
          </p:cNvPr>
          <p:cNvSpPr/>
          <p:nvPr/>
        </p:nvSpPr>
        <p:spPr>
          <a:xfrm>
            <a:off x="2323337" y="423373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248;p20">
            <a:extLst>
              <a:ext uri="{FF2B5EF4-FFF2-40B4-BE49-F238E27FC236}">
                <a16:creationId xmlns:a16="http://schemas.microsoft.com/office/drawing/2014/main" id="{12B9E513-4C7B-4085-BB16-2A8012F3F76B}"/>
              </a:ext>
            </a:extLst>
          </p:cNvPr>
          <p:cNvSpPr txBox="1">
            <a:spLocks/>
          </p:cNvSpPr>
          <p:nvPr/>
        </p:nvSpPr>
        <p:spPr>
          <a:xfrm>
            <a:off x="7978042" y="445065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הקדמה</a:t>
            </a:r>
          </a:p>
        </p:txBody>
      </p:sp>
      <p:sp>
        <p:nvSpPr>
          <p:cNvPr id="33" name="Google Shape;250;p20">
            <a:extLst>
              <a:ext uri="{FF2B5EF4-FFF2-40B4-BE49-F238E27FC236}">
                <a16:creationId xmlns:a16="http://schemas.microsoft.com/office/drawing/2014/main" id="{3C12F870-F895-4E3E-BED5-163C3AA65476}"/>
              </a:ext>
            </a:extLst>
          </p:cNvPr>
          <p:cNvSpPr txBox="1">
            <a:spLocks/>
          </p:cNvSpPr>
          <p:nvPr/>
        </p:nvSpPr>
        <p:spPr>
          <a:xfrm>
            <a:off x="3184495" y="4433217"/>
            <a:ext cx="1077567"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מחלקות אבסטרקטיות</a:t>
            </a:r>
          </a:p>
        </p:txBody>
      </p:sp>
      <p:sp>
        <p:nvSpPr>
          <p:cNvPr id="34" name="Google Shape;251;p20">
            <a:extLst>
              <a:ext uri="{FF2B5EF4-FFF2-40B4-BE49-F238E27FC236}">
                <a16:creationId xmlns:a16="http://schemas.microsoft.com/office/drawing/2014/main" id="{8F30891C-F449-439C-BF2D-19E5217154AD}"/>
              </a:ext>
            </a:extLst>
          </p:cNvPr>
          <p:cNvSpPr txBox="1">
            <a:spLocks/>
          </p:cNvSpPr>
          <p:nvPr/>
        </p:nvSpPr>
        <p:spPr>
          <a:xfrm>
            <a:off x="503271" y="445065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35" name="Google Shape;253;p20">
            <a:extLst>
              <a:ext uri="{FF2B5EF4-FFF2-40B4-BE49-F238E27FC236}">
                <a16:creationId xmlns:a16="http://schemas.microsoft.com/office/drawing/2014/main" id="{2D4B918D-167F-41B4-9700-1E8E7A99583F}"/>
              </a:ext>
            </a:extLst>
          </p:cNvPr>
          <p:cNvSpPr/>
          <p:nvPr/>
        </p:nvSpPr>
        <p:spPr>
          <a:xfrm>
            <a:off x="959396" y="424639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244;p20">
            <a:extLst>
              <a:ext uri="{FF2B5EF4-FFF2-40B4-BE49-F238E27FC236}">
                <a16:creationId xmlns:a16="http://schemas.microsoft.com/office/drawing/2014/main" id="{F19798F3-147B-4FBB-A8CE-6389ABB4D64E}"/>
              </a:ext>
            </a:extLst>
          </p:cNvPr>
          <p:cNvSpPr/>
          <p:nvPr/>
        </p:nvSpPr>
        <p:spPr>
          <a:xfrm>
            <a:off x="7472796" y="423373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7" name="Google Shape;243;p20">
            <a:extLst>
              <a:ext uri="{FF2B5EF4-FFF2-40B4-BE49-F238E27FC236}">
                <a16:creationId xmlns:a16="http://schemas.microsoft.com/office/drawing/2014/main" id="{78046342-09F7-45BC-859B-ABBEE770D485}"/>
              </a:ext>
            </a:extLst>
          </p:cNvPr>
          <p:cNvCxnSpPr>
            <a:cxnSpLocks/>
          </p:cNvCxnSpPr>
          <p:nvPr/>
        </p:nvCxnSpPr>
        <p:spPr>
          <a:xfrm flipH="1">
            <a:off x="-25501" y="4279261"/>
            <a:ext cx="9169501" cy="0"/>
          </a:xfrm>
          <a:prstGeom prst="straightConnector1">
            <a:avLst/>
          </a:prstGeom>
          <a:noFill/>
          <a:ln w="19050" cap="flat" cmpd="sng">
            <a:solidFill>
              <a:srgbClr val="E94249"/>
            </a:solidFill>
            <a:prstDash val="solid"/>
            <a:round/>
            <a:headEnd type="none" w="med" len="med"/>
            <a:tailEnd type="none" w="med" len="med"/>
          </a:ln>
        </p:spPr>
      </p:cxnSp>
      <p:sp>
        <p:nvSpPr>
          <p:cNvPr id="38" name="Google Shape;244;p20">
            <a:extLst>
              <a:ext uri="{FF2B5EF4-FFF2-40B4-BE49-F238E27FC236}">
                <a16:creationId xmlns:a16="http://schemas.microsoft.com/office/drawing/2014/main" id="{216A69B1-D902-4415-8FA0-9C45248E7C75}"/>
              </a:ext>
            </a:extLst>
          </p:cNvPr>
          <p:cNvSpPr/>
          <p:nvPr/>
        </p:nvSpPr>
        <p:spPr>
          <a:xfrm>
            <a:off x="5028118" y="4238647"/>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250;p20">
            <a:extLst>
              <a:ext uri="{FF2B5EF4-FFF2-40B4-BE49-F238E27FC236}">
                <a16:creationId xmlns:a16="http://schemas.microsoft.com/office/drawing/2014/main" id="{64663462-2123-4CD3-B7D0-21051EBF7B8E}"/>
              </a:ext>
            </a:extLst>
          </p:cNvPr>
          <p:cNvSpPr txBox="1">
            <a:spLocks/>
          </p:cNvSpPr>
          <p:nvPr/>
        </p:nvSpPr>
        <p:spPr>
          <a:xfrm>
            <a:off x="1866755" y="4433217"/>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ירושה וירטואלית</a:t>
            </a:r>
          </a:p>
        </p:txBody>
      </p:sp>
      <p:sp>
        <p:nvSpPr>
          <p:cNvPr id="40" name="Google Shape;249;p20">
            <a:extLst>
              <a:ext uri="{FF2B5EF4-FFF2-40B4-BE49-F238E27FC236}">
                <a16:creationId xmlns:a16="http://schemas.microsoft.com/office/drawing/2014/main" id="{D853B580-052F-4A9C-A174-20BFAD073465}"/>
              </a:ext>
            </a:extLst>
          </p:cNvPr>
          <p:cNvSpPr txBox="1">
            <a:spLocks/>
          </p:cNvSpPr>
          <p:nvPr/>
        </p:nvSpPr>
        <p:spPr>
          <a:xfrm>
            <a:off x="7016671" y="4438555"/>
            <a:ext cx="984250" cy="5146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r"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פונקציות וירטואליות</a:t>
            </a:r>
            <a:endParaRPr lang="he-IL" sz="1400" b="1" dirty="0">
              <a:solidFill>
                <a:schemeClr val="tx1"/>
              </a:solidFill>
              <a:hlinkClick r:id="rId3" action="ppaction://hlinksldjump">
                <a:extLst>
                  <a:ext uri="{A12FA001-AC4F-418D-AE19-62706E023703}">
                    <ahyp:hlinkClr xmlns:ahyp="http://schemas.microsoft.com/office/drawing/2018/hyperlinkcolor" val="tx"/>
                  </a:ext>
                </a:extLst>
              </a:hlinkCli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3680E-8CEC-4600-8635-7766284D3185}"/>
              </a:ext>
            </a:extLst>
          </p:cNvPr>
          <p:cNvSpPr>
            <a:spLocks noGrp="1"/>
          </p:cNvSpPr>
          <p:nvPr>
            <p:ph type="body" idx="1"/>
          </p:nvPr>
        </p:nvSpPr>
        <p:spPr>
          <a:xfrm>
            <a:off x="540000" y="1290874"/>
            <a:ext cx="8064000" cy="1665956"/>
          </a:xfrm>
        </p:spPr>
        <p:txBody>
          <a:bodyPr/>
          <a:lstStyle/>
          <a:p>
            <a:r>
              <a:rPr lang="he-IL" dirty="0"/>
              <a:t>בשיעור הקודם הכרנו את מנגנון הירושה.</a:t>
            </a:r>
            <a:br>
              <a:rPr lang="en-US" dirty="0"/>
            </a:br>
            <a:endParaRPr lang="he-IL" dirty="0"/>
          </a:p>
          <a:p>
            <a:r>
              <a:rPr lang="he-IL" dirty="0"/>
              <a:t>ראינו כי מנגנון זה מאפשר לנו שימוש חוזר בקוד והרחבה של מחלקות קיימות ללא שינוי שלהן.</a:t>
            </a:r>
          </a:p>
          <a:p>
            <a:endParaRPr lang="he-IL" dirty="0"/>
          </a:p>
          <a:p>
            <a:r>
              <a:rPr lang="he-IL" dirty="0"/>
              <a:t>היום נעמיק בעקרונות של תכנות מונחה עצמים ונכיר את מנגנון הפולימורפיזם המבוסס על ירושה.</a:t>
            </a:r>
          </a:p>
        </p:txBody>
      </p:sp>
      <p:sp>
        <p:nvSpPr>
          <p:cNvPr id="3" name="Title 2">
            <a:extLst>
              <a:ext uri="{FF2B5EF4-FFF2-40B4-BE49-F238E27FC236}">
                <a16:creationId xmlns:a16="http://schemas.microsoft.com/office/drawing/2014/main" id="{A53D2262-A823-4F2B-A15C-19FA15D03516}"/>
              </a:ext>
            </a:extLst>
          </p:cNvPr>
          <p:cNvSpPr>
            <a:spLocks noGrp="1"/>
          </p:cNvSpPr>
          <p:nvPr>
            <p:ph type="title"/>
          </p:nvPr>
        </p:nvSpPr>
        <p:spPr/>
        <p:txBody>
          <a:bodyPr/>
          <a:lstStyle/>
          <a:p>
            <a:r>
              <a:rPr lang="he-IL" dirty="0"/>
              <a:t>הקדמה</a:t>
            </a:r>
            <a:endParaRPr lang="en-IL" dirty="0"/>
          </a:p>
        </p:txBody>
      </p:sp>
      <p:sp>
        <p:nvSpPr>
          <p:cNvPr id="5" name="Google Shape;190;p19">
            <a:extLst>
              <a:ext uri="{FF2B5EF4-FFF2-40B4-BE49-F238E27FC236}">
                <a16:creationId xmlns:a16="http://schemas.microsoft.com/office/drawing/2014/main" id="{A7EAEC42-4FFC-4BAF-AEB8-AD1826DF0209}"/>
              </a:ext>
            </a:extLst>
          </p:cNvPr>
          <p:cNvSpPr/>
          <p:nvPr/>
        </p:nvSpPr>
        <p:spPr>
          <a:xfrm>
            <a:off x="8276865" y="901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p19">
            <a:extLst>
              <a:ext uri="{FF2B5EF4-FFF2-40B4-BE49-F238E27FC236}">
                <a16:creationId xmlns:a16="http://schemas.microsoft.com/office/drawing/2014/main" id="{55D582B6-429B-473A-8608-C4FF86C1A5FB}"/>
              </a:ext>
            </a:extLst>
          </p:cNvPr>
          <p:cNvSpPr txBox="1">
            <a:spLocks/>
          </p:cNvSpPr>
          <p:nvPr/>
        </p:nvSpPr>
        <p:spPr>
          <a:xfrm>
            <a:off x="8402064" y="66285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מטרה</a:t>
            </a:r>
            <a:endParaRPr lang="he-IL" sz="1200" dirty="0">
              <a:solidFill>
                <a:schemeClr val="accent1"/>
              </a:solidFill>
            </a:endParaRPr>
          </a:p>
        </p:txBody>
      </p:sp>
      <p:grpSp>
        <p:nvGrpSpPr>
          <p:cNvPr id="7" name="קבוצה 164">
            <a:extLst>
              <a:ext uri="{FF2B5EF4-FFF2-40B4-BE49-F238E27FC236}">
                <a16:creationId xmlns:a16="http://schemas.microsoft.com/office/drawing/2014/main" id="{ACC083E1-1144-45D8-9966-6107E143C761}"/>
              </a:ext>
            </a:extLst>
          </p:cNvPr>
          <p:cNvGrpSpPr/>
          <p:nvPr/>
        </p:nvGrpSpPr>
        <p:grpSpPr>
          <a:xfrm>
            <a:off x="8388243" y="58895"/>
            <a:ext cx="694982" cy="694982"/>
            <a:chOff x="4690570" y="1124070"/>
            <a:chExt cx="694982" cy="694982"/>
          </a:xfrm>
        </p:grpSpPr>
        <p:sp>
          <p:nvSpPr>
            <p:cNvPr id="8" name="גרפיקה 250">
              <a:extLst>
                <a:ext uri="{FF2B5EF4-FFF2-40B4-BE49-F238E27FC236}">
                  <a16:creationId xmlns:a16="http://schemas.microsoft.com/office/drawing/2014/main" id="{D415564E-468C-4C38-9ADA-7638D37B021B}"/>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9" name="גרפיקה 250">
              <a:extLst>
                <a:ext uri="{FF2B5EF4-FFF2-40B4-BE49-F238E27FC236}">
                  <a16:creationId xmlns:a16="http://schemas.microsoft.com/office/drawing/2014/main" id="{E1C70C20-CA15-40CF-9D26-33E004C4AF51}"/>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10" name="גרפיקה 250">
              <a:extLst>
                <a:ext uri="{FF2B5EF4-FFF2-40B4-BE49-F238E27FC236}">
                  <a16:creationId xmlns:a16="http://schemas.microsoft.com/office/drawing/2014/main" id="{138F51D9-BB30-46E8-B49B-20D5574A2791}"/>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11" name="גרפיקה 250">
              <a:extLst>
                <a:ext uri="{FF2B5EF4-FFF2-40B4-BE49-F238E27FC236}">
                  <a16:creationId xmlns:a16="http://schemas.microsoft.com/office/drawing/2014/main" id="{BB4D0667-F4A2-4748-B34D-0B31010E3E70}"/>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2" name="גרפיקה 250">
              <a:extLst>
                <a:ext uri="{FF2B5EF4-FFF2-40B4-BE49-F238E27FC236}">
                  <a16:creationId xmlns:a16="http://schemas.microsoft.com/office/drawing/2014/main" id="{FC01E56B-BEC2-4E32-84DF-55906063B1E2}"/>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3" name="גרפיקה 250">
              <a:extLst>
                <a:ext uri="{FF2B5EF4-FFF2-40B4-BE49-F238E27FC236}">
                  <a16:creationId xmlns:a16="http://schemas.microsoft.com/office/drawing/2014/main" id="{45FFBB00-3D0B-4A96-AEE5-365EDF3E6591}"/>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4" name="גרפיקה 250">
              <a:extLst>
                <a:ext uri="{FF2B5EF4-FFF2-40B4-BE49-F238E27FC236}">
                  <a16:creationId xmlns:a16="http://schemas.microsoft.com/office/drawing/2014/main" id="{9F964239-B7C6-408D-B111-1F2E689E113C}"/>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5" name="גרפיקה 250">
              <a:extLst>
                <a:ext uri="{FF2B5EF4-FFF2-40B4-BE49-F238E27FC236}">
                  <a16:creationId xmlns:a16="http://schemas.microsoft.com/office/drawing/2014/main" id="{7CB1C0CE-B95F-499D-8BBC-5E7F46680D8F}"/>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 name="גרפיקה 250">
              <a:extLst>
                <a:ext uri="{FF2B5EF4-FFF2-40B4-BE49-F238E27FC236}">
                  <a16:creationId xmlns:a16="http://schemas.microsoft.com/office/drawing/2014/main" id="{C39078DE-E8B3-415C-88B2-EE8EFCEF821B}"/>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8" name="Group 17">
            <a:extLst>
              <a:ext uri="{FF2B5EF4-FFF2-40B4-BE49-F238E27FC236}">
                <a16:creationId xmlns:a16="http://schemas.microsoft.com/office/drawing/2014/main" id="{53E8783F-3FAE-49D5-B891-EBFCA724A39D}"/>
              </a:ext>
            </a:extLst>
          </p:cNvPr>
          <p:cNvGrpSpPr/>
          <p:nvPr/>
        </p:nvGrpSpPr>
        <p:grpSpPr>
          <a:xfrm>
            <a:off x="1748790" y="2955369"/>
            <a:ext cx="5537835" cy="1780506"/>
            <a:chOff x="1748790" y="2955369"/>
            <a:chExt cx="5537835" cy="1780506"/>
          </a:xfrm>
        </p:grpSpPr>
        <p:cxnSp>
          <p:nvCxnSpPr>
            <p:cNvPr id="24" name="Straight Connector 23">
              <a:extLst>
                <a:ext uri="{FF2B5EF4-FFF2-40B4-BE49-F238E27FC236}">
                  <a16:creationId xmlns:a16="http://schemas.microsoft.com/office/drawing/2014/main" id="{57F13092-0AA0-44D4-B3B0-D9CA3B51A6EC}"/>
                </a:ext>
              </a:extLst>
            </p:cNvPr>
            <p:cNvCxnSpPr>
              <a:cxnSpLocks/>
              <a:stCxn id="4" idx="1"/>
              <a:endCxn id="17" idx="6"/>
            </p:cNvCxnSpPr>
            <p:nvPr/>
          </p:nvCxnSpPr>
          <p:spPr>
            <a:xfrm flipH="1" flipV="1">
              <a:off x="3303810" y="3318191"/>
              <a:ext cx="760619" cy="334036"/>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0B346573-B190-4106-9DBA-90676E753BE8}"/>
                </a:ext>
              </a:extLst>
            </p:cNvPr>
            <p:cNvCxnSpPr>
              <a:cxnSpLocks/>
              <a:stCxn id="20" idx="2"/>
              <a:endCxn id="4" idx="5"/>
            </p:cNvCxnSpPr>
            <p:nvPr/>
          </p:nvCxnSpPr>
          <p:spPr>
            <a:xfrm flipH="1" flipV="1">
              <a:off x="4970986" y="4120615"/>
              <a:ext cx="760619" cy="284060"/>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A3F1503F-7548-40A1-A704-12212F407A09}"/>
                </a:ext>
              </a:extLst>
            </p:cNvPr>
            <p:cNvCxnSpPr>
              <a:cxnSpLocks/>
              <a:stCxn id="21" idx="6"/>
              <a:endCxn id="4" idx="3"/>
            </p:cNvCxnSpPr>
            <p:nvPr/>
          </p:nvCxnSpPr>
          <p:spPr>
            <a:xfrm flipV="1">
              <a:off x="3303810" y="4120615"/>
              <a:ext cx="760619" cy="284060"/>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0CCA74FA-827D-451E-8884-841523B96B11}"/>
                </a:ext>
              </a:extLst>
            </p:cNvPr>
            <p:cNvCxnSpPr>
              <a:stCxn id="19" idx="2"/>
              <a:endCxn id="4" idx="7"/>
            </p:cNvCxnSpPr>
            <p:nvPr/>
          </p:nvCxnSpPr>
          <p:spPr>
            <a:xfrm flipH="1">
              <a:off x="4970986" y="3286569"/>
              <a:ext cx="760619" cy="365658"/>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sp>
          <p:nvSpPr>
            <p:cNvPr id="4" name="Oval 3">
              <a:extLst>
                <a:ext uri="{FF2B5EF4-FFF2-40B4-BE49-F238E27FC236}">
                  <a16:creationId xmlns:a16="http://schemas.microsoft.com/office/drawing/2014/main" id="{51A0B29F-8D30-4DDD-9118-D5CA754020F1}"/>
                </a:ext>
              </a:extLst>
            </p:cNvPr>
            <p:cNvSpPr/>
            <p:nvPr/>
          </p:nvSpPr>
          <p:spPr>
            <a:xfrm>
              <a:off x="3876675" y="3555221"/>
              <a:ext cx="1282065" cy="662400"/>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OOP</a:t>
              </a:r>
              <a:endParaRPr lang="en-IL" b="1" dirty="0"/>
            </a:p>
          </p:txBody>
        </p:sp>
        <p:sp>
          <p:nvSpPr>
            <p:cNvPr id="17" name="Oval 16">
              <a:extLst>
                <a:ext uri="{FF2B5EF4-FFF2-40B4-BE49-F238E27FC236}">
                  <a16:creationId xmlns:a16="http://schemas.microsoft.com/office/drawing/2014/main" id="{AEE6FC43-15DC-42E4-8185-CA0B09F7D358}"/>
                </a:ext>
              </a:extLst>
            </p:cNvPr>
            <p:cNvSpPr/>
            <p:nvPr/>
          </p:nvSpPr>
          <p:spPr>
            <a:xfrm>
              <a:off x="1748790" y="2986991"/>
              <a:ext cx="1555020" cy="662400"/>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Inheritance</a:t>
              </a:r>
              <a:endParaRPr lang="en-IL" sz="1200" b="1" dirty="0"/>
            </a:p>
          </p:txBody>
        </p:sp>
        <p:sp>
          <p:nvSpPr>
            <p:cNvPr id="19" name="Oval 18">
              <a:extLst>
                <a:ext uri="{FF2B5EF4-FFF2-40B4-BE49-F238E27FC236}">
                  <a16:creationId xmlns:a16="http://schemas.microsoft.com/office/drawing/2014/main" id="{03333772-4957-4592-BB70-3670B34E59B5}"/>
                </a:ext>
              </a:extLst>
            </p:cNvPr>
            <p:cNvSpPr/>
            <p:nvPr/>
          </p:nvSpPr>
          <p:spPr>
            <a:xfrm>
              <a:off x="5731605" y="2955369"/>
              <a:ext cx="1555020" cy="662400"/>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Absraction</a:t>
              </a:r>
              <a:endParaRPr lang="en-IL" sz="1200" b="1" dirty="0"/>
            </a:p>
          </p:txBody>
        </p:sp>
        <p:sp>
          <p:nvSpPr>
            <p:cNvPr id="20" name="Oval 19">
              <a:extLst>
                <a:ext uri="{FF2B5EF4-FFF2-40B4-BE49-F238E27FC236}">
                  <a16:creationId xmlns:a16="http://schemas.microsoft.com/office/drawing/2014/main" id="{7E997831-9382-4F35-83D7-EBB9118EE4B8}"/>
                </a:ext>
              </a:extLst>
            </p:cNvPr>
            <p:cNvSpPr/>
            <p:nvPr/>
          </p:nvSpPr>
          <p:spPr>
            <a:xfrm>
              <a:off x="5731605" y="4073475"/>
              <a:ext cx="1555020" cy="662400"/>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Encapsulation</a:t>
              </a:r>
              <a:endParaRPr lang="en-IL" sz="1200" b="1" dirty="0"/>
            </a:p>
          </p:txBody>
        </p:sp>
        <p:sp>
          <p:nvSpPr>
            <p:cNvPr id="21" name="Oval 20">
              <a:extLst>
                <a:ext uri="{FF2B5EF4-FFF2-40B4-BE49-F238E27FC236}">
                  <a16:creationId xmlns:a16="http://schemas.microsoft.com/office/drawing/2014/main" id="{A78E8B08-262B-4599-A7E1-41D9195D46FE}"/>
                </a:ext>
              </a:extLst>
            </p:cNvPr>
            <p:cNvSpPr/>
            <p:nvPr/>
          </p:nvSpPr>
          <p:spPr>
            <a:xfrm>
              <a:off x="1748790" y="4073475"/>
              <a:ext cx="1555020" cy="662400"/>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Polymorphism</a:t>
              </a:r>
              <a:endParaRPr lang="en-IL" sz="1100" b="1" dirty="0"/>
            </a:p>
          </p:txBody>
        </p:sp>
      </p:grpSp>
    </p:spTree>
    <p:extLst>
      <p:ext uri="{BB962C8B-B14F-4D97-AF65-F5344CB8AC3E}">
        <p14:creationId xmlns:p14="http://schemas.microsoft.com/office/powerpoint/2010/main" val="29663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1121535" y="1215826"/>
            <a:ext cx="6900930" cy="3118200"/>
          </a:xfrm>
        </p:spPr>
        <p:txBody>
          <a:bodyPr/>
          <a:lstStyle/>
          <a:p>
            <a:pPr marL="133350" indent="0">
              <a:buNone/>
            </a:pPr>
            <a:r>
              <a:rPr lang="he-IL" dirty="0"/>
              <a:t>מיוונית, פולי, "הרבה" ומורפי, "צורה"</a:t>
            </a:r>
          </a:p>
          <a:p>
            <a:pPr marL="133350" indent="0">
              <a:buNone/>
            </a:pPr>
            <a:endParaRPr lang="he-IL" dirty="0"/>
          </a:p>
          <a:p>
            <a:pPr marL="133350" indent="0">
              <a:buNone/>
            </a:pPr>
            <a:r>
              <a:rPr lang="he-IL" dirty="0"/>
              <a:t>במדעי המחשב, פולימורפיזם (רַב-צוּרָתִיּוּת) הוא תכונה של שפות תכנות המאפשרת לטפל בערכים מטיפוסים שונים בעזרת ממשק אחיד.</a:t>
            </a:r>
          </a:p>
          <a:p>
            <a:endParaRPr lang="he-IL" dirty="0"/>
          </a:p>
          <a:p>
            <a:endParaRPr lang="he-IL" dirty="0"/>
          </a:p>
          <a:p>
            <a:pPr marL="133350" indent="0" algn="l" rtl="0">
              <a:buNone/>
            </a:pPr>
            <a:r>
              <a:rPr lang="he-IL" dirty="0"/>
              <a:t>מתוך וויקיפדיה</a:t>
            </a:r>
          </a:p>
          <a:p>
            <a:endParaRPr lang="he-IL" dirty="0"/>
          </a:p>
          <a:p>
            <a:endParaRPr lang="en-IL" dirty="0"/>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פולימורפיזם</a:t>
            </a:r>
            <a:endParaRPr lang="en-IL" dirty="0"/>
          </a:p>
        </p:txBody>
      </p:sp>
      <p:sp>
        <p:nvSpPr>
          <p:cNvPr id="5" name="Google Shape;231;p19">
            <a:extLst>
              <a:ext uri="{FF2B5EF4-FFF2-40B4-BE49-F238E27FC236}">
                <a16:creationId xmlns:a16="http://schemas.microsoft.com/office/drawing/2014/main" id="{52B1F672-0F83-44C0-8CAE-678FF1413B31}"/>
              </a:ext>
            </a:extLst>
          </p:cNvPr>
          <p:cNvSpPr/>
          <p:nvPr/>
        </p:nvSpPr>
        <p:spPr>
          <a:xfrm>
            <a:off x="8285405" y="97461"/>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6B206D1D-94AE-42C7-A927-6F5CA42FDB43}"/>
              </a:ext>
            </a:extLst>
          </p:cNvPr>
          <p:cNvSpPr txBox="1">
            <a:spLocks/>
          </p:cNvSpPr>
          <p:nvPr/>
        </p:nvSpPr>
        <p:spPr>
          <a:xfrm>
            <a:off x="8377909" y="641569"/>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6C64AC96-7F38-42B1-A039-8CCCFC219014}"/>
              </a:ext>
            </a:extLst>
          </p:cNvPr>
          <p:cNvGrpSpPr/>
          <p:nvPr/>
        </p:nvGrpSpPr>
        <p:grpSpPr>
          <a:xfrm rot="21169383">
            <a:off x="8542833" y="73739"/>
            <a:ext cx="427499" cy="645688"/>
            <a:chOff x="4852445" y="2175228"/>
            <a:chExt cx="427499" cy="645688"/>
          </a:xfrm>
        </p:grpSpPr>
        <p:sp>
          <p:nvSpPr>
            <p:cNvPr id="8" name="גרפיקה 324">
              <a:extLst>
                <a:ext uri="{FF2B5EF4-FFF2-40B4-BE49-F238E27FC236}">
                  <a16:creationId xmlns:a16="http://schemas.microsoft.com/office/drawing/2014/main" id="{AE38BF91-EB8E-4665-A2F8-B8DCE641CB14}"/>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7FA1D0A2-E5A5-45B7-B3FE-C3C4540063DF}"/>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6C704C-8994-467B-B471-30D1F764D19D}"/>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3F85EE95-1C4C-476B-8BD1-F4EEF55FA9D3}"/>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4DC82297-6A97-4A9A-B34A-F54F4BCA11DC}"/>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2050" name="Picture 2" descr="IconExperience » G-Collection » Shapes Icon">
            <a:extLst>
              <a:ext uri="{FF2B5EF4-FFF2-40B4-BE49-F238E27FC236}">
                <a16:creationId xmlns:a16="http://schemas.microsoft.com/office/drawing/2014/main" id="{8A45B29C-6D97-4C23-A53D-320046E25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685" y="3505245"/>
            <a:ext cx="1230630" cy="12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78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7CD406-F256-49A8-A296-339899045C99}"/>
              </a:ext>
            </a:extLst>
          </p:cNvPr>
          <p:cNvSpPr>
            <a:spLocks noGrp="1"/>
          </p:cNvSpPr>
          <p:nvPr>
            <p:ph type="body" idx="1"/>
          </p:nvPr>
        </p:nvSpPr>
        <p:spPr>
          <a:xfrm>
            <a:off x="1121535" y="1215826"/>
            <a:ext cx="6900930" cy="3118200"/>
          </a:xfrm>
        </p:spPr>
        <p:txBody>
          <a:bodyPr/>
          <a:lstStyle/>
          <a:p>
            <a:pPr marL="133350" indent="0">
              <a:buNone/>
            </a:pPr>
            <a:r>
              <a:rPr lang="he-IL" dirty="0"/>
              <a:t>ראינו כי מנגנון הירושה מאפשר לנו להסתיר פונקציות – כלומר, להחליף את המימוש של פונקציה מסוימת במחלקה היורשת.</a:t>
            </a:r>
          </a:p>
          <a:p>
            <a:pPr marL="133350" indent="0">
              <a:buNone/>
            </a:pPr>
            <a:endParaRPr lang="he-IL" dirty="0"/>
          </a:p>
          <a:p>
            <a:pPr marL="133350" indent="0">
              <a:buNone/>
            </a:pPr>
            <a:r>
              <a:rPr lang="he-IL" dirty="0"/>
              <a:t>זהו מנגנון טוב ויעיל, אך לעיתים נרצה להשתמש פעם במימוש אחד ופעם במימוש השני.</a:t>
            </a:r>
          </a:p>
          <a:p>
            <a:pPr marL="133350" indent="0">
              <a:buNone/>
            </a:pPr>
            <a:r>
              <a:rPr lang="he-IL" dirty="0"/>
              <a:t>כלומר, </a:t>
            </a:r>
            <a:r>
              <a:rPr lang="he-IL" b="1" dirty="0"/>
              <a:t>בחירת האובייקט (או הפונקציה) תתבצע בזמן הריצה</a:t>
            </a:r>
            <a:r>
              <a:rPr lang="he-IL" dirty="0"/>
              <a:t>.</a:t>
            </a:r>
            <a:br>
              <a:rPr lang="he-IL" dirty="0"/>
            </a:br>
            <a:endParaRPr lang="he-IL" dirty="0"/>
          </a:p>
          <a:p>
            <a:pPr marL="133350" indent="0">
              <a:buNone/>
            </a:pPr>
            <a:r>
              <a:rPr lang="he-IL" dirty="0"/>
              <a:t>איך נעשה זאת?</a:t>
            </a:r>
          </a:p>
        </p:txBody>
      </p:sp>
      <p:sp>
        <p:nvSpPr>
          <p:cNvPr id="3" name="Title 2">
            <a:extLst>
              <a:ext uri="{FF2B5EF4-FFF2-40B4-BE49-F238E27FC236}">
                <a16:creationId xmlns:a16="http://schemas.microsoft.com/office/drawing/2014/main" id="{79A1CE50-EDF3-421D-AEB9-D2BF98EB728D}"/>
              </a:ext>
            </a:extLst>
          </p:cNvPr>
          <p:cNvSpPr>
            <a:spLocks noGrp="1"/>
          </p:cNvSpPr>
          <p:nvPr>
            <p:ph type="title"/>
          </p:nvPr>
        </p:nvSpPr>
        <p:spPr/>
        <p:txBody>
          <a:bodyPr/>
          <a:lstStyle/>
          <a:p>
            <a:r>
              <a:rPr lang="he-IL" dirty="0"/>
              <a:t>פולימורפיזם</a:t>
            </a:r>
            <a:endParaRPr lang="en-IL" dirty="0"/>
          </a:p>
        </p:txBody>
      </p:sp>
      <p:sp>
        <p:nvSpPr>
          <p:cNvPr id="13" name="Google Shape;190;p19">
            <a:extLst>
              <a:ext uri="{FF2B5EF4-FFF2-40B4-BE49-F238E27FC236}">
                <a16:creationId xmlns:a16="http://schemas.microsoft.com/office/drawing/2014/main" id="{74633162-83C2-4D1F-88F8-E5FC282C8C47}"/>
              </a:ext>
            </a:extLst>
          </p:cNvPr>
          <p:cNvSpPr/>
          <p:nvPr/>
        </p:nvSpPr>
        <p:spPr>
          <a:xfrm>
            <a:off x="8276865" y="901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7;p19">
            <a:extLst>
              <a:ext uri="{FF2B5EF4-FFF2-40B4-BE49-F238E27FC236}">
                <a16:creationId xmlns:a16="http://schemas.microsoft.com/office/drawing/2014/main" id="{6565B2D3-9928-45DA-9714-FE695BA64C50}"/>
              </a:ext>
            </a:extLst>
          </p:cNvPr>
          <p:cNvSpPr txBox="1">
            <a:spLocks/>
          </p:cNvSpPr>
          <p:nvPr/>
        </p:nvSpPr>
        <p:spPr>
          <a:xfrm>
            <a:off x="8402064" y="66285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מטרה</a:t>
            </a:r>
            <a:endParaRPr lang="he-IL" sz="1200" dirty="0">
              <a:solidFill>
                <a:schemeClr val="accent1"/>
              </a:solidFill>
            </a:endParaRPr>
          </a:p>
        </p:txBody>
      </p:sp>
      <p:grpSp>
        <p:nvGrpSpPr>
          <p:cNvPr id="15" name="קבוצה 164">
            <a:extLst>
              <a:ext uri="{FF2B5EF4-FFF2-40B4-BE49-F238E27FC236}">
                <a16:creationId xmlns:a16="http://schemas.microsoft.com/office/drawing/2014/main" id="{657B38D6-2E04-4084-AAD0-C4FCC2403125}"/>
              </a:ext>
            </a:extLst>
          </p:cNvPr>
          <p:cNvGrpSpPr/>
          <p:nvPr/>
        </p:nvGrpSpPr>
        <p:grpSpPr>
          <a:xfrm>
            <a:off x="8388243" y="58895"/>
            <a:ext cx="694982" cy="694982"/>
            <a:chOff x="4690570" y="1124070"/>
            <a:chExt cx="694982" cy="694982"/>
          </a:xfrm>
        </p:grpSpPr>
        <p:sp>
          <p:nvSpPr>
            <p:cNvPr id="16" name="גרפיקה 250">
              <a:extLst>
                <a:ext uri="{FF2B5EF4-FFF2-40B4-BE49-F238E27FC236}">
                  <a16:creationId xmlns:a16="http://schemas.microsoft.com/office/drawing/2014/main" id="{7DED0414-602C-4879-88B8-AF91D636FB4B}"/>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17" name="גרפיקה 250">
              <a:extLst>
                <a:ext uri="{FF2B5EF4-FFF2-40B4-BE49-F238E27FC236}">
                  <a16:creationId xmlns:a16="http://schemas.microsoft.com/office/drawing/2014/main" id="{4DF3191E-8013-4AA1-A66C-20178356500C}"/>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18" name="גרפיקה 250">
              <a:extLst>
                <a:ext uri="{FF2B5EF4-FFF2-40B4-BE49-F238E27FC236}">
                  <a16:creationId xmlns:a16="http://schemas.microsoft.com/office/drawing/2014/main" id="{48E7880C-177F-460D-83AB-94A64EC177A6}"/>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19" name="גרפיקה 250">
              <a:extLst>
                <a:ext uri="{FF2B5EF4-FFF2-40B4-BE49-F238E27FC236}">
                  <a16:creationId xmlns:a16="http://schemas.microsoft.com/office/drawing/2014/main" id="{395A5500-5ED5-43C6-8609-C102C25B33F2}"/>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20" name="גרפיקה 250">
              <a:extLst>
                <a:ext uri="{FF2B5EF4-FFF2-40B4-BE49-F238E27FC236}">
                  <a16:creationId xmlns:a16="http://schemas.microsoft.com/office/drawing/2014/main" id="{86C7F76C-9EF3-4997-ACD7-A6B809D6A8BE}"/>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21" name="גרפיקה 250">
              <a:extLst>
                <a:ext uri="{FF2B5EF4-FFF2-40B4-BE49-F238E27FC236}">
                  <a16:creationId xmlns:a16="http://schemas.microsoft.com/office/drawing/2014/main" id="{B119FC5D-259F-401A-A244-07041ED21F31}"/>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22" name="גרפיקה 250">
              <a:extLst>
                <a:ext uri="{FF2B5EF4-FFF2-40B4-BE49-F238E27FC236}">
                  <a16:creationId xmlns:a16="http://schemas.microsoft.com/office/drawing/2014/main" id="{781283C0-300F-4673-9253-659DBAA0DA56}"/>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23" name="גרפיקה 250">
              <a:extLst>
                <a:ext uri="{FF2B5EF4-FFF2-40B4-BE49-F238E27FC236}">
                  <a16:creationId xmlns:a16="http://schemas.microsoft.com/office/drawing/2014/main" id="{6BCAE845-9984-4E03-86BD-87D717510EDA}"/>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24" name="גרפיקה 250">
              <a:extLst>
                <a:ext uri="{FF2B5EF4-FFF2-40B4-BE49-F238E27FC236}">
                  <a16:creationId xmlns:a16="http://schemas.microsoft.com/office/drawing/2014/main" id="{1E91AF07-60BB-44DB-A859-5FBACE1FA15C}"/>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198275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2ADE-9D36-410A-9A87-957F7B3B0921}"/>
              </a:ext>
            </a:extLst>
          </p:cNvPr>
          <p:cNvSpPr>
            <a:spLocks noGrp="1"/>
          </p:cNvSpPr>
          <p:nvPr>
            <p:ph type="body" idx="1"/>
          </p:nvPr>
        </p:nvSpPr>
        <p:spPr>
          <a:xfrm>
            <a:off x="1366839" y="1139145"/>
            <a:ext cx="6487401" cy="3118200"/>
          </a:xfrm>
        </p:spPr>
        <p:txBody>
          <a:bodyPr anchor="t"/>
          <a:lstStyle/>
          <a:p>
            <a:pPr marL="133350" indent="0">
              <a:buNone/>
            </a:pPr>
            <a:r>
              <a:rPr lang="he-IL" sz="1800" dirty="0" err="1"/>
              <a:t>פסאודו</a:t>
            </a:r>
            <a:r>
              <a:rPr lang="he-IL" sz="1800" dirty="0"/>
              <a:t> קוד</a:t>
            </a:r>
            <a:endParaRPr lang="en-IL" sz="1800" dirty="0"/>
          </a:p>
        </p:txBody>
      </p:sp>
      <p:sp>
        <p:nvSpPr>
          <p:cNvPr id="3" name="Title 2">
            <a:extLst>
              <a:ext uri="{FF2B5EF4-FFF2-40B4-BE49-F238E27FC236}">
                <a16:creationId xmlns:a16="http://schemas.microsoft.com/office/drawing/2014/main" id="{DB517CD5-94CB-475D-A4BD-F7861CD65D6F}"/>
              </a:ext>
            </a:extLst>
          </p:cNvPr>
          <p:cNvSpPr>
            <a:spLocks noGrp="1"/>
          </p:cNvSpPr>
          <p:nvPr>
            <p:ph type="title"/>
          </p:nvPr>
        </p:nvSpPr>
        <p:spPr/>
        <p:txBody>
          <a:bodyPr/>
          <a:lstStyle/>
          <a:p>
            <a:r>
              <a:rPr lang="he-IL" dirty="0"/>
              <a:t>פולימורפיזם</a:t>
            </a:r>
            <a:endParaRPr lang="en-IL" dirty="0"/>
          </a:p>
        </p:txBody>
      </p:sp>
      <p:grpSp>
        <p:nvGrpSpPr>
          <p:cNvPr id="23" name="Google Shape;364;p28">
            <a:extLst>
              <a:ext uri="{FF2B5EF4-FFF2-40B4-BE49-F238E27FC236}">
                <a16:creationId xmlns:a16="http://schemas.microsoft.com/office/drawing/2014/main" id="{33DF100E-9682-49A0-BBCD-3E7454038783}"/>
              </a:ext>
            </a:extLst>
          </p:cNvPr>
          <p:cNvGrpSpPr/>
          <p:nvPr/>
        </p:nvGrpSpPr>
        <p:grpSpPr>
          <a:xfrm>
            <a:off x="1366839" y="1139145"/>
            <a:ext cx="4243954" cy="3493816"/>
            <a:chOff x="539999" y="2088763"/>
            <a:chExt cx="3445789" cy="2983792"/>
          </a:xfrm>
        </p:grpSpPr>
        <p:sp>
          <p:nvSpPr>
            <p:cNvPr id="24" name="Google Shape;365;p28">
              <a:extLst>
                <a:ext uri="{FF2B5EF4-FFF2-40B4-BE49-F238E27FC236}">
                  <a16:creationId xmlns:a16="http://schemas.microsoft.com/office/drawing/2014/main" id="{8856E420-51BA-4444-8E1A-2829CBF83947}"/>
                </a:ext>
              </a:extLst>
            </p:cNvPr>
            <p:cNvSpPr/>
            <p:nvPr/>
          </p:nvSpPr>
          <p:spPr>
            <a:xfrm>
              <a:off x="540000" y="2096738"/>
              <a:ext cx="3445788" cy="2975817"/>
            </a:xfrm>
            <a:prstGeom prst="roundRect">
              <a:avLst>
                <a:gd name="adj" fmla="val 7378"/>
              </a:avLst>
            </a:prstGeom>
            <a:solidFill>
              <a:schemeClr val="lt1"/>
            </a:solidFill>
            <a:ln w="19050" cap="flat" cmpd="sng">
              <a:solidFill>
                <a:schemeClr val="dk1"/>
              </a:solidFill>
              <a:prstDash val="solid"/>
              <a:round/>
              <a:headEnd type="none" w="sm" len="sm"/>
              <a:tailEnd type="none" w="sm" len="sm"/>
            </a:ln>
          </p:spPr>
          <p:txBody>
            <a:bodyPr spcFirstLastPara="1" wrap="square" lIns="126000" tIns="414000" rIns="126000" bIns="91425" anchor="t" anchorCtr="0">
              <a:noAutofit/>
            </a:bodyPr>
            <a:lstStyle/>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8000"/>
                  </a:solidFill>
                  <a:latin typeface="Consolas" panose="020B0609020204030204" pitchFamily="49" charset="0"/>
                </a:rPr>
                <a:t>   /*... Clean() ... */</a:t>
              </a:r>
              <a:endParaRPr lang="en-US" sz="900" dirty="0"/>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struct</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DebugStack</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SimpleStack</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008000"/>
                  </a:solidFill>
                  <a:latin typeface="Consolas" panose="020B0609020204030204" pitchFamily="49" charset="0"/>
                </a:rPr>
                <a:t>   /*... Clean() ... */</a:t>
              </a:r>
              <a:endParaRPr lang="en-US" sz="900" dirty="0"/>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GeneralStackCleaner</a:t>
              </a:r>
              <a:r>
                <a:rPr lang="en-US" sz="900" dirty="0">
                  <a:solidFill>
                    <a:srgbClr val="000000"/>
                  </a:solidFill>
                  <a:latin typeface="Consolas" panose="020B0609020204030204" pitchFamily="49" charset="0"/>
                </a:rPr>
                <a:t>(</a:t>
              </a:r>
              <a:r>
                <a:rPr lang="en-US" sz="900" dirty="0">
                  <a:solidFill>
                    <a:srgbClr val="008000"/>
                  </a:solidFill>
                  <a:latin typeface="Consolas" panose="020B0609020204030204" pitchFamily="49" charset="0"/>
                </a:rPr>
                <a:t>/* ... */</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a:p>
              <a:pPr algn="l" rtl="0"/>
              <a:r>
                <a:rPr lang="en-US" sz="900" dirty="0">
                  <a:solidFill>
                    <a:srgbClr val="808080"/>
                  </a:solidFill>
                  <a:latin typeface="Consolas" panose="020B0609020204030204" pitchFamily="49" charset="0"/>
                </a:rPr>
                <a:t>   </a:t>
              </a:r>
              <a:r>
                <a:rPr lang="en-US" sz="900" dirty="0">
                  <a:solidFill>
                    <a:srgbClr val="008000"/>
                  </a:solidFill>
                  <a:latin typeface="Consolas" panose="020B0609020204030204" pitchFamily="49" charset="0"/>
                </a:rPr>
                <a:t>/*... General call to Clean() .. */</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a:t>
              </a:r>
            </a:p>
            <a:p>
              <a:pPr algn="l" rtl="0"/>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pPr algn="l" rtl="0"/>
              <a:r>
                <a:rPr lang="en-US" sz="900" dirty="0">
                  <a:solidFill>
                    <a:srgbClr val="000000"/>
                  </a:solidFill>
                  <a:latin typeface="Consolas" panose="020B0609020204030204" pitchFamily="49" charset="0"/>
                </a:rPr>
                <a:t>{</a:t>
              </a:r>
            </a:p>
            <a:p>
              <a:pPr algn="l" rtl="0"/>
              <a:r>
                <a:rPr lang="en-US" sz="900" dirty="0">
                  <a:solidFill>
                    <a:srgbClr val="2B91AF"/>
                  </a:solidFill>
                  <a:latin typeface="Consolas" panose="020B0609020204030204" pitchFamily="49" charset="0"/>
                </a:rPr>
                <a:t>   </a:t>
              </a:r>
              <a:r>
                <a:rPr lang="en-US" sz="900" dirty="0" err="1">
                  <a:solidFill>
                    <a:srgbClr val="2B91AF"/>
                  </a:solidFill>
                  <a:latin typeface="Consolas" panose="020B0609020204030204" pitchFamily="49" charset="0"/>
                </a:rPr>
                <a:t>DebugStack</a:t>
              </a:r>
              <a:r>
                <a:rPr lang="en-US" sz="900" dirty="0">
                  <a:solidFill>
                    <a:srgbClr val="000000"/>
                  </a:solidFill>
                  <a:latin typeface="Consolas" panose="020B0609020204030204" pitchFamily="49" charset="0"/>
                </a:rPr>
                <a:t> ds;</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GeneralStackCleaner</a:t>
              </a:r>
              <a:r>
                <a:rPr lang="en-US" sz="900" dirty="0">
                  <a:solidFill>
                    <a:srgbClr val="000000"/>
                  </a:solidFill>
                  <a:latin typeface="Consolas" panose="020B0609020204030204" pitchFamily="49" charset="0"/>
                </a:rPr>
                <a:t>( ds );</a:t>
              </a:r>
            </a:p>
            <a:p>
              <a:pPr algn="l" rtl="0"/>
              <a:r>
                <a:rPr lang="en-US" sz="900" dirty="0">
                  <a:solidFill>
                    <a:srgbClr val="0000FF"/>
                  </a:solidFill>
                  <a:latin typeface="Consolas" panose="020B0609020204030204" pitchFamily="49" charset="0"/>
                </a:rPr>
                <a:t>   return</a:t>
              </a:r>
              <a:r>
                <a:rPr lang="en-US" sz="900" dirty="0">
                  <a:solidFill>
                    <a:srgbClr val="000000"/>
                  </a:solidFill>
                  <a:latin typeface="Consolas" panose="020B0609020204030204" pitchFamily="49" charset="0"/>
                </a:rPr>
                <a:t> 0;</a:t>
              </a:r>
            </a:p>
            <a:p>
              <a:pPr algn="l" rtl="0"/>
              <a:r>
                <a:rPr lang="en-US" sz="900" dirty="0">
                  <a:solidFill>
                    <a:srgbClr val="000000"/>
                  </a:solidFill>
                  <a:latin typeface="Consolas" panose="020B0609020204030204" pitchFamily="49" charset="0"/>
                </a:rPr>
                <a:t>}</a:t>
              </a:r>
              <a:endParaRPr lang="en-US" sz="900" dirty="0"/>
            </a:p>
          </p:txBody>
        </p:sp>
        <p:sp>
          <p:nvSpPr>
            <p:cNvPr id="25" name="Google Shape;366;p28">
              <a:extLst>
                <a:ext uri="{FF2B5EF4-FFF2-40B4-BE49-F238E27FC236}">
                  <a16:creationId xmlns:a16="http://schemas.microsoft.com/office/drawing/2014/main" id="{197F862F-66B0-43F3-A73C-53D9EFDA0742}"/>
                </a:ext>
              </a:extLst>
            </p:cNvPr>
            <p:cNvSpPr/>
            <p:nvPr/>
          </p:nvSpPr>
          <p:spPr>
            <a:xfrm>
              <a:off x="539999" y="2088763"/>
              <a:ext cx="3445787" cy="294600"/>
            </a:xfrm>
            <a:prstGeom prst="round2SameRect">
              <a:avLst>
                <a:gd name="adj1" fmla="val 3768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367;p28">
              <a:extLst>
                <a:ext uri="{FF2B5EF4-FFF2-40B4-BE49-F238E27FC236}">
                  <a16:creationId xmlns:a16="http://schemas.microsoft.com/office/drawing/2014/main" id="{4A79563E-02CD-47B9-9422-9DF5D77F2C07}"/>
                </a:ext>
              </a:extLst>
            </p:cNvPr>
            <p:cNvSpPr/>
            <p:nvPr/>
          </p:nvSpPr>
          <p:spPr>
            <a:xfrm>
              <a:off x="660850" y="2192263"/>
              <a:ext cx="89065" cy="8906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368;p28">
              <a:extLst>
                <a:ext uri="{FF2B5EF4-FFF2-40B4-BE49-F238E27FC236}">
                  <a16:creationId xmlns:a16="http://schemas.microsoft.com/office/drawing/2014/main" id="{3EDB2E83-6D42-4856-ABE7-304EE52AEB6F}"/>
                </a:ext>
              </a:extLst>
            </p:cNvPr>
            <p:cNvSpPr/>
            <p:nvPr/>
          </p:nvSpPr>
          <p:spPr>
            <a:xfrm>
              <a:off x="836025" y="2192263"/>
              <a:ext cx="89065" cy="8906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369;p28">
              <a:extLst>
                <a:ext uri="{FF2B5EF4-FFF2-40B4-BE49-F238E27FC236}">
                  <a16:creationId xmlns:a16="http://schemas.microsoft.com/office/drawing/2014/main" id="{DD7D95ED-E4D0-4267-88B9-00C8A166C0D0}"/>
                </a:ext>
              </a:extLst>
            </p:cNvPr>
            <p:cNvSpPr/>
            <p:nvPr/>
          </p:nvSpPr>
          <p:spPr>
            <a:xfrm>
              <a:off x="1011200" y="2192263"/>
              <a:ext cx="89065" cy="89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aphicFrame>
        <p:nvGraphicFramePr>
          <p:cNvPr id="22" name="Table 21">
            <a:extLst>
              <a:ext uri="{FF2B5EF4-FFF2-40B4-BE49-F238E27FC236}">
                <a16:creationId xmlns:a16="http://schemas.microsoft.com/office/drawing/2014/main" id="{0AD84897-E746-41BA-8EF9-E1F0C216D5A3}"/>
              </a:ext>
            </a:extLst>
          </p:cNvPr>
          <p:cNvGraphicFramePr>
            <a:graphicFrameLocks noGrp="1"/>
          </p:cNvGraphicFramePr>
          <p:nvPr/>
        </p:nvGraphicFramePr>
        <p:xfrm>
          <a:off x="4693372" y="2507164"/>
          <a:ext cx="3246668" cy="889000"/>
        </p:xfrm>
        <a:graphic>
          <a:graphicData uri="http://schemas.openxmlformats.org/drawingml/2006/table">
            <a:tbl>
              <a:tblPr firstRow="1" bandRow="1">
                <a:tableStyleId>{5C22544A-7EE6-4342-B048-85BDC9FD1C3A}</a:tableStyleId>
              </a:tblPr>
              <a:tblGrid>
                <a:gridCol w="3246668">
                  <a:extLst>
                    <a:ext uri="{9D8B030D-6E8A-4147-A177-3AD203B41FA5}">
                      <a16:colId xmlns:a16="http://schemas.microsoft.com/office/drawing/2014/main" val="20000"/>
                    </a:ext>
                  </a:extLst>
                </a:gridCol>
              </a:tblGrid>
              <a:tr h="370840">
                <a:tc>
                  <a:txBody>
                    <a:bodyPr/>
                    <a:lstStyle/>
                    <a:p>
                      <a:pPr algn="l" rtl="0"/>
                      <a:r>
                        <a:rPr lang="en-US" b="0" dirty="0">
                          <a:solidFill>
                            <a:schemeClr val="tx1"/>
                          </a:solidFill>
                          <a:latin typeface="Consolas" panose="020B0609020204030204" pitchFamily="49" charset="0"/>
                        </a:rPr>
                        <a:t>C:\WINDOWS\system32\cmd.exe   X</a:t>
                      </a:r>
                    </a:p>
                  </a:txBody>
                  <a:tcPr>
                    <a:solidFill>
                      <a:schemeClr val="accent1"/>
                    </a:solidFill>
                  </a:tcPr>
                </a:tc>
                <a:extLst>
                  <a:ext uri="{0D108BD9-81ED-4DB2-BD59-A6C34878D82A}">
                    <a16:rowId xmlns:a16="http://schemas.microsoft.com/office/drawing/2014/main" val="10000"/>
                  </a:ext>
                </a:extLst>
              </a:tr>
              <a:tr h="370840">
                <a:tc>
                  <a:txBody>
                    <a:bodyPr/>
                    <a:lstStyle/>
                    <a:p>
                      <a:pPr algn="l" rtl="0"/>
                      <a:r>
                        <a:rPr lang="en-US" dirty="0" err="1">
                          <a:solidFill>
                            <a:schemeClr val="bg1">
                              <a:lumMod val="95000"/>
                            </a:schemeClr>
                          </a:solidFill>
                          <a:latin typeface="Consolas" panose="020B0609020204030204" pitchFamily="49" charset="0"/>
                        </a:rPr>
                        <a:t>DebugStack</a:t>
                      </a:r>
                      <a:r>
                        <a:rPr lang="en-US" dirty="0">
                          <a:solidFill>
                            <a:schemeClr val="bg1">
                              <a:lumMod val="95000"/>
                            </a:schemeClr>
                          </a:solidFill>
                          <a:latin typeface="Consolas" panose="020B0609020204030204" pitchFamily="49" charset="0"/>
                        </a:rPr>
                        <a:t>::Clean</a:t>
                      </a:r>
                    </a:p>
                    <a:p>
                      <a:pPr algn="l" rtl="0"/>
                      <a:r>
                        <a:rPr lang="en-US" dirty="0">
                          <a:solidFill>
                            <a:schemeClr val="bg1">
                              <a:lumMod val="95000"/>
                            </a:schemeClr>
                          </a:solidFill>
                          <a:latin typeface="Consolas" panose="020B0609020204030204" pitchFamily="49" charset="0"/>
                        </a:rPr>
                        <a:t>Press any key to continue</a:t>
                      </a:r>
                      <a:r>
                        <a:rPr lang="en-US" baseline="0" dirty="0">
                          <a:solidFill>
                            <a:schemeClr val="bg1">
                              <a:lumMod val="95000"/>
                            </a:schemeClr>
                          </a:solidFill>
                          <a:latin typeface="Consolas" panose="020B0609020204030204" pitchFamily="49" charset="0"/>
                        </a:rPr>
                        <a:t> ...</a:t>
                      </a:r>
                      <a:endParaRPr lang="en-US" dirty="0">
                        <a:solidFill>
                          <a:schemeClr val="bg1">
                            <a:lumMod val="95000"/>
                          </a:schemeClr>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1"/>
                  </a:ext>
                </a:extLst>
              </a:tr>
            </a:tbl>
          </a:graphicData>
        </a:graphic>
      </p:graphicFrame>
      <p:pic>
        <p:nvPicPr>
          <p:cNvPr id="41" name="Picture 2" descr="Image result for hand drawn arrow">
            <a:extLst>
              <a:ext uri="{FF2B5EF4-FFF2-40B4-BE49-F238E27FC236}">
                <a16:creationId xmlns:a16="http://schemas.microsoft.com/office/drawing/2014/main" id="{E278C96D-D504-4D5D-9CE7-29A675F3159D}"/>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783919">
            <a:off x="3428778" y="3454516"/>
            <a:ext cx="2363522" cy="987238"/>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190;p19">
            <a:extLst>
              <a:ext uri="{FF2B5EF4-FFF2-40B4-BE49-F238E27FC236}">
                <a16:creationId xmlns:a16="http://schemas.microsoft.com/office/drawing/2014/main" id="{18276DBB-C17E-48FA-83AF-57FCC3D9DAEC}"/>
              </a:ext>
            </a:extLst>
          </p:cNvPr>
          <p:cNvSpPr/>
          <p:nvPr/>
        </p:nvSpPr>
        <p:spPr>
          <a:xfrm>
            <a:off x="8276865" y="901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7;p19">
            <a:extLst>
              <a:ext uri="{FF2B5EF4-FFF2-40B4-BE49-F238E27FC236}">
                <a16:creationId xmlns:a16="http://schemas.microsoft.com/office/drawing/2014/main" id="{D915EEA9-3248-44AC-AD2C-59D91B16B01C}"/>
              </a:ext>
            </a:extLst>
          </p:cNvPr>
          <p:cNvSpPr txBox="1">
            <a:spLocks/>
          </p:cNvSpPr>
          <p:nvPr/>
        </p:nvSpPr>
        <p:spPr>
          <a:xfrm>
            <a:off x="8402064" y="66285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מטרה</a:t>
            </a:r>
            <a:endParaRPr lang="he-IL" sz="1200" dirty="0">
              <a:solidFill>
                <a:schemeClr val="accent1"/>
              </a:solidFill>
            </a:endParaRPr>
          </a:p>
        </p:txBody>
      </p:sp>
      <p:grpSp>
        <p:nvGrpSpPr>
          <p:cNvPr id="44" name="קבוצה 164">
            <a:extLst>
              <a:ext uri="{FF2B5EF4-FFF2-40B4-BE49-F238E27FC236}">
                <a16:creationId xmlns:a16="http://schemas.microsoft.com/office/drawing/2014/main" id="{B48A67DE-885B-4C23-8129-FFE89BDC2251}"/>
              </a:ext>
            </a:extLst>
          </p:cNvPr>
          <p:cNvGrpSpPr/>
          <p:nvPr/>
        </p:nvGrpSpPr>
        <p:grpSpPr>
          <a:xfrm>
            <a:off x="8388243" y="58895"/>
            <a:ext cx="694982" cy="694982"/>
            <a:chOff x="4690570" y="1124070"/>
            <a:chExt cx="694982" cy="694982"/>
          </a:xfrm>
        </p:grpSpPr>
        <p:sp>
          <p:nvSpPr>
            <p:cNvPr id="45" name="גרפיקה 250">
              <a:extLst>
                <a:ext uri="{FF2B5EF4-FFF2-40B4-BE49-F238E27FC236}">
                  <a16:creationId xmlns:a16="http://schemas.microsoft.com/office/drawing/2014/main" id="{17456473-FE9B-4131-9BD3-2073F25451EC}"/>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46" name="גרפיקה 250">
              <a:extLst>
                <a:ext uri="{FF2B5EF4-FFF2-40B4-BE49-F238E27FC236}">
                  <a16:creationId xmlns:a16="http://schemas.microsoft.com/office/drawing/2014/main" id="{9C4EB827-6282-4575-9A55-52FD1A8A91D6}"/>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47" name="גרפיקה 250">
              <a:extLst>
                <a:ext uri="{FF2B5EF4-FFF2-40B4-BE49-F238E27FC236}">
                  <a16:creationId xmlns:a16="http://schemas.microsoft.com/office/drawing/2014/main" id="{A9218353-32B3-4811-A43C-C5AF48F8C04B}"/>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48" name="גרפיקה 250">
              <a:extLst>
                <a:ext uri="{FF2B5EF4-FFF2-40B4-BE49-F238E27FC236}">
                  <a16:creationId xmlns:a16="http://schemas.microsoft.com/office/drawing/2014/main" id="{1CBE674D-31A1-445D-A6F7-5CBB1319D9E8}"/>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49" name="גרפיקה 250">
              <a:extLst>
                <a:ext uri="{FF2B5EF4-FFF2-40B4-BE49-F238E27FC236}">
                  <a16:creationId xmlns:a16="http://schemas.microsoft.com/office/drawing/2014/main" id="{33C56CAB-0006-416A-BEB3-9016839A7E2C}"/>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50" name="גרפיקה 250">
              <a:extLst>
                <a:ext uri="{FF2B5EF4-FFF2-40B4-BE49-F238E27FC236}">
                  <a16:creationId xmlns:a16="http://schemas.microsoft.com/office/drawing/2014/main" id="{93B33FB0-79E2-42E6-B2C2-099643CD5EB8}"/>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51" name="גרפיקה 250">
              <a:extLst>
                <a:ext uri="{FF2B5EF4-FFF2-40B4-BE49-F238E27FC236}">
                  <a16:creationId xmlns:a16="http://schemas.microsoft.com/office/drawing/2014/main" id="{AC242BA7-1A18-4EBB-86B0-81629322E6A7}"/>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52" name="גרפיקה 250">
              <a:extLst>
                <a:ext uri="{FF2B5EF4-FFF2-40B4-BE49-F238E27FC236}">
                  <a16:creationId xmlns:a16="http://schemas.microsoft.com/office/drawing/2014/main" id="{BC163242-DB83-4FED-B63C-91647EEA019F}"/>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53" name="גרפיקה 250">
              <a:extLst>
                <a:ext uri="{FF2B5EF4-FFF2-40B4-BE49-F238E27FC236}">
                  <a16:creationId xmlns:a16="http://schemas.microsoft.com/office/drawing/2014/main" id="{8CD14771-22BA-4D1A-91A4-2EF3CA28BEF6}"/>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spTree>
    <p:extLst>
      <p:ext uri="{BB962C8B-B14F-4D97-AF65-F5344CB8AC3E}">
        <p14:creationId xmlns:p14="http://schemas.microsoft.com/office/powerpoint/2010/main" val="375492950"/>
      </p:ext>
    </p:extLst>
  </p:cSld>
  <p:clrMapOvr>
    <a:masterClrMapping/>
  </p:clrMapOvr>
</p:sld>
</file>

<file path=ppt/theme/theme1.xml><?xml version="1.0" encoding="utf-8"?>
<a:theme xmlns:a="http://schemas.openxmlformats.org/drawingml/2006/main"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התאמה אישית 8">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rtl="1">
          <a:defRPr sz="1500" dirty="0" smtClean="0">
            <a:latin typeface="Arimo" panose="020B0604020202020204" charset="0"/>
            <a:ea typeface="Arimo" panose="020B0604020202020204" charset="0"/>
            <a:cs typeface="Arim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12831</TotalTime>
  <Words>5573</Words>
  <Application>Microsoft Office PowerPoint</Application>
  <PresentationFormat>On-screen Show (16:9)</PresentationFormat>
  <Paragraphs>902</Paragraphs>
  <Slides>51</Slides>
  <Notes>50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Consolas</vt:lpstr>
      <vt:lpstr>Arimo</vt:lpstr>
      <vt:lpstr>Courier New</vt:lpstr>
      <vt:lpstr>Calibri</vt:lpstr>
      <vt:lpstr>מגשימים - מבוא לתכנות</vt:lpstr>
      <vt:lpstr>אייקונים</vt:lpstr>
      <vt:lpstr>PowerPoint Presentation</vt:lpstr>
      <vt:lpstr>פולימורפיזם</vt:lpstr>
      <vt:lpstr>בשיעור הקודם</vt:lpstr>
      <vt:lpstr>פולימורפיזם</vt:lpstr>
      <vt:lpstr>הקדמה</vt:lpstr>
      <vt:lpstr>פולימורפיזם</vt:lpstr>
      <vt:lpstr>פולימורפיזם</vt:lpstr>
      <vt:lpstr>פולימורפיזם</vt:lpstr>
      <vt:lpstr>פולימורפיזם</vt:lpstr>
      <vt:lpstr>פולימורפיזם</vt:lpstr>
      <vt:lpstr>פולימורפיזם</vt:lpstr>
      <vt:lpstr>קישור פונקציות – Method Binding</vt:lpstr>
      <vt:lpstr>פונקציות וירטואליות – Virtual Functions</vt:lpstr>
      <vt:lpstr>פולימורפיזם</vt:lpstr>
      <vt:lpstr>פולימורפיזם</vt:lpstr>
      <vt:lpstr>שאלות? תהיות?</vt:lpstr>
      <vt:lpstr>פולימורפיזם</vt:lpstr>
      <vt:lpstr>מצביעים לפונקציות</vt:lpstr>
      <vt:lpstr>מצביעים לפונקציות</vt:lpstr>
      <vt:lpstr>מצביעים לפונקציות</vt:lpstr>
      <vt:lpstr>פולימורפיזם</vt:lpstr>
      <vt:lpstr>מערך מצביעים לפונקציות</vt:lpstr>
      <vt:lpstr>מערך מצביעים לפונקציות</vt:lpstr>
      <vt:lpstr>טבלה וירטואלית</vt:lpstr>
      <vt:lpstr>טבלה וירטואלית</vt:lpstr>
      <vt:lpstr>קישור דינמי וטבלה וירטואלית</vt:lpstr>
      <vt:lpstr>קישור דינמי וטבלה וירטואלית</vt:lpstr>
      <vt:lpstr>קישור דינמי וטבלה וירטואלית</vt:lpstr>
      <vt:lpstr>טבלה וירטואלית</vt:lpstr>
      <vt:lpstr>טבלה וירטואלית</vt:lpstr>
      <vt:lpstr>שאלות? תהיות?</vt:lpstr>
      <vt:lpstr>פולימורפיזם</vt:lpstr>
      <vt:lpstr>דריסת פונקציות – Method Overriding</vt:lpstr>
      <vt:lpstr>דריסת פונקציות</vt:lpstr>
      <vt:lpstr>דריסת פונקציות</vt:lpstr>
      <vt:lpstr>חיתוך אובייקטים – Object Slicing</vt:lpstr>
      <vt:lpstr>חיתוך אובייקטים</vt:lpstr>
      <vt:lpstr>פולימורפיזם</vt:lpstr>
      <vt:lpstr>פונקציות וירטואליות טהורות</vt:lpstr>
      <vt:lpstr>פונקציות וירטואליות טהורות</vt:lpstr>
      <vt:lpstr>מחלקה אבטרקטית</vt:lpstr>
      <vt:lpstr>מחלקה אבסטרקטית</vt:lpstr>
      <vt:lpstr>ממשקים - Interfaces</vt:lpstr>
      <vt:lpstr>פולימורפיזם</vt:lpstr>
      <vt:lpstr>ירושה וירטואלית</vt:lpstr>
      <vt:lpstr>בעיית היהלום</vt:lpstr>
      <vt:lpstr>פולימורפיזם</vt:lpstr>
      <vt:lpstr>סיכום</vt:lpstr>
      <vt:lpstr>שאלות? תהיות?</vt:lpstr>
      <vt:lpstr>שיעור 5 סיימנו!!!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Hadar</dc:creator>
  <cp:lastModifiedBy>noam celermajer</cp:lastModifiedBy>
  <cp:revision>67</cp:revision>
  <dcterms:modified xsi:type="dcterms:W3CDTF">2023-05-04T08:29:23Z</dcterms:modified>
</cp:coreProperties>
</file>